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616" r:id="rId1"/>
    <p:sldMasterId id="2147486713" r:id="rId2"/>
  </p:sldMasterIdLst>
  <p:notesMasterIdLst>
    <p:notesMasterId r:id="rId61"/>
  </p:notesMasterIdLst>
  <p:handoutMasterIdLst>
    <p:handoutMasterId r:id="rId62"/>
  </p:handoutMasterIdLst>
  <p:sldIdLst>
    <p:sldId id="2142534304" r:id="rId3"/>
    <p:sldId id="2142534305" r:id="rId4"/>
    <p:sldId id="2142534323" r:id="rId5"/>
    <p:sldId id="2142534377" r:id="rId6"/>
    <p:sldId id="2142534376" r:id="rId7"/>
    <p:sldId id="2142534372" r:id="rId8"/>
    <p:sldId id="2142534380" r:id="rId9"/>
    <p:sldId id="2142534398" r:id="rId10"/>
    <p:sldId id="2142534385" r:id="rId11"/>
    <p:sldId id="2142534391" r:id="rId12"/>
    <p:sldId id="2142534373" r:id="rId13"/>
    <p:sldId id="2142534381" r:id="rId14"/>
    <p:sldId id="2142534382" r:id="rId15"/>
    <p:sldId id="2142534418" r:id="rId16"/>
    <p:sldId id="2142534383" r:id="rId17"/>
    <p:sldId id="2142534392" r:id="rId18"/>
    <p:sldId id="2142534394" r:id="rId19"/>
    <p:sldId id="2142534395" r:id="rId20"/>
    <p:sldId id="2142534399" r:id="rId21"/>
    <p:sldId id="2142534401" r:id="rId22"/>
    <p:sldId id="2142534402" r:id="rId23"/>
    <p:sldId id="2142534403" r:id="rId24"/>
    <p:sldId id="2142534404" r:id="rId25"/>
    <p:sldId id="2142534405" r:id="rId26"/>
    <p:sldId id="2142534407" r:id="rId27"/>
    <p:sldId id="2142534406" r:id="rId28"/>
    <p:sldId id="2142534408" r:id="rId29"/>
    <p:sldId id="2142534400" r:id="rId30"/>
    <p:sldId id="2142534375" r:id="rId31"/>
    <p:sldId id="2142534428" r:id="rId32"/>
    <p:sldId id="2142534413" r:id="rId33"/>
    <p:sldId id="2142534419" r:id="rId34"/>
    <p:sldId id="2142534414" r:id="rId35"/>
    <p:sldId id="2142534433" r:id="rId36"/>
    <p:sldId id="2142534397" r:id="rId37"/>
    <p:sldId id="2142534415" r:id="rId38"/>
    <p:sldId id="2142534422" r:id="rId39"/>
    <p:sldId id="2142534423" r:id="rId40"/>
    <p:sldId id="2142534424" r:id="rId41"/>
    <p:sldId id="2142534425" r:id="rId42"/>
    <p:sldId id="2142534426" r:id="rId43"/>
    <p:sldId id="2142534427" r:id="rId44"/>
    <p:sldId id="2142534429" r:id="rId45"/>
    <p:sldId id="2142534432" r:id="rId46"/>
    <p:sldId id="2142534430" r:id="rId47"/>
    <p:sldId id="2142534431" r:id="rId48"/>
    <p:sldId id="2142534374" r:id="rId49"/>
    <p:sldId id="2142534368" r:id="rId50"/>
    <p:sldId id="2142534410" r:id="rId51"/>
    <p:sldId id="2142534411" r:id="rId52"/>
    <p:sldId id="2142534434" r:id="rId53"/>
    <p:sldId id="2142534435" r:id="rId54"/>
    <p:sldId id="2142534308" r:id="rId55"/>
    <p:sldId id="2147479507" r:id="rId56"/>
    <p:sldId id="2147479506" r:id="rId57"/>
    <p:sldId id="2142534311" r:id="rId58"/>
    <p:sldId id="2628" r:id="rId59"/>
    <p:sldId id="2142532694" r:id="rId60"/>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70FF"/>
    <a:srgbClr val="FFB600"/>
    <a:srgbClr val="F05A28"/>
    <a:srgbClr val="244EFF"/>
    <a:srgbClr val="1254FF"/>
    <a:srgbClr val="9B4C9C"/>
    <a:srgbClr val="6DC8D7"/>
    <a:srgbClr val="4E87C0"/>
    <a:srgbClr val="244E95"/>
    <a:srgbClr val="387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2978" autoAdjust="0"/>
  </p:normalViewPr>
  <p:slideViewPr>
    <p:cSldViewPr snapToGrid="0">
      <p:cViewPr varScale="1">
        <p:scale>
          <a:sx n="99" d="100"/>
          <a:sy n="99" d="100"/>
        </p:scale>
        <p:origin x="966" y="78"/>
      </p:cViewPr>
      <p:guideLst>
        <p:guide orient="horz" pos="2160"/>
        <p:guide pos="3840"/>
        <p:guide pos="3891"/>
      </p:guideLst>
    </p:cSldViewPr>
  </p:slideViewPr>
  <p:notesTextViewPr>
    <p:cViewPr>
      <p:scale>
        <a:sx n="1" d="1"/>
        <a:sy n="1" d="1"/>
      </p:scale>
      <p:origin x="0" y="0"/>
    </p:cViewPr>
  </p:notesTextViewPr>
  <p:sorterViewPr>
    <p:cViewPr varScale="1">
      <p:scale>
        <a:sx n="50" d="100"/>
        <a:sy n="50" d="100"/>
      </p:scale>
      <p:origin x="0" y="0"/>
    </p:cViewPr>
  </p:sorterViewPr>
  <p:notesViewPr>
    <p:cSldViewPr snapToGrid="0">
      <p:cViewPr varScale="1">
        <p:scale>
          <a:sx n="83" d="100"/>
          <a:sy n="83" d="100"/>
        </p:scale>
        <p:origin x="303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F8A71C4C-FF3F-0C4F-8795-A2475369391B}" type="datetime1">
              <a:rPr lang="en-US" smtClean="0"/>
              <a:t>1/29/2025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28C8FA6-76A5-8E40-8BFE-0F3985BCA30F}" type="slidenum">
              <a:rPr lang="en-US" smtClean="0"/>
              <a:t>‹#›</a:t>
            </a:fld>
            <a:endParaRPr lang="en-US" dirty="0"/>
          </a:p>
        </p:txBody>
      </p:sp>
    </p:spTree>
    <p:extLst>
      <p:ext uri="{BB962C8B-B14F-4D97-AF65-F5344CB8AC3E}">
        <p14:creationId xmlns:p14="http://schemas.microsoft.com/office/powerpoint/2010/main" val="2724915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a:defRPr sz="1200"/>
            </a:lvl1pPr>
          </a:lstStyle>
          <a:p>
            <a:pPr>
              <a:defRPr/>
            </a:pPr>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3177" tIns="46589" rIns="93177" bIns="46589" rtlCol="0"/>
          <a:lstStyle>
            <a:lvl1pPr algn="r">
              <a:defRPr sz="1200"/>
            </a:lvl1pPr>
          </a:lstStyle>
          <a:p>
            <a:pPr>
              <a:defRPr/>
            </a:pPr>
            <a:fld id="{575E4D0F-365E-634C-91A3-A7A1E50E5DCF}" type="datetime1">
              <a:rPr lang="en-US" smtClean="0"/>
              <a:t>1/29/2025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a:defRPr sz="1200"/>
            </a:lvl1pPr>
          </a:lstStyle>
          <a:p>
            <a:pPr>
              <a:defRPr/>
            </a:pPr>
            <a:fld id="{A7F235BB-2532-4321-A1BC-BCA4D9D1C26A}" type="slidenum">
              <a:rPr lang="en-US"/>
              <a:pPr>
                <a:defRPr/>
              </a:pPr>
              <a:t>‹#›</a:t>
            </a:fld>
            <a:endParaRPr lang="en-US" dirty="0"/>
          </a:p>
        </p:txBody>
      </p:sp>
    </p:spTree>
    <p:extLst>
      <p:ext uri="{BB962C8B-B14F-4D97-AF65-F5344CB8AC3E}">
        <p14:creationId xmlns:p14="http://schemas.microsoft.com/office/powerpoint/2010/main" val="3643944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89" algn="l" rtl="0" eaLnBrk="0" fontAlgn="base" hangingPunct="0">
      <a:spcBef>
        <a:spcPct val="30000"/>
      </a:spcBef>
      <a:spcAft>
        <a:spcPct val="0"/>
      </a:spcAft>
      <a:defRPr sz="1200" kern="1200">
        <a:solidFill>
          <a:schemeClr val="tx1"/>
        </a:solidFill>
        <a:latin typeface="+mn-lt"/>
        <a:ea typeface="+mn-ea"/>
        <a:cs typeface="+mn-cs"/>
      </a:defRPr>
    </a:lvl2pPr>
    <a:lvl3pPr marL="914377" algn="l" rtl="0" eaLnBrk="0" fontAlgn="base" hangingPunct="0">
      <a:spcBef>
        <a:spcPct val="30000"/>
      </a:spcBef>
      <a:spcAft>
        <a:spcPct val="0"/>
      </a:spcAft>
      <a:defRPr sz="1200" kern="1200">
        <a:solidFill>
          <a:schemeClr val="tx1"/>
        </a:solidFill>
        <a:latin typeface="+mn-lt"/>
        <a:ea typeface="+mn-ea"/>
        <a:cs typeface="+mn-cs"/>
      </a:defRPr>
    </a:lvl3pPr>
    <a:lvl4pPr marL="1371566" algn="l" rtl="0" eaLnBrk="0" fontAlgn="base" hangingPunct="0">
      <a:spcBef>
        <a:spcPct val="30000"/>
      </a:spcBef>
      <a:spcAft>
        <a:spcPct val="0"/>
      </a:spcAft>
      <a:defRPr sz="1200" kern="1200">
        <a:solidFill>
          <a:schemeClr val="tx1"/>
        </a:solidFill>
        <a:latin typeface="+mn-lt"/>
        <a:ea typeface="+mn-ea"/>
        <a:cs typeface="+mn-cs"/>
      </a:defRPr>
    </a:lvl4pPr>
    <a:lvl5pPr marL="1828754" algn="l" rtl="0" eaLnBrk="0" fontAlgn="base" hangingPunct="0">
      <a:spcBef>
        <a:spcPct val="30000"/>
      </a:spcBef>
      <a:spcAft>
        <a:spcPct val="0"/>
      </a:spcAft>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19</a:t>
            </a:fld>
            <a:endParaRPr lang="en-US" dirty="0"/>
          </a:p>
        </p:txBody>
      </p:sp>
    </p:spTree>
    <p:extLst>
      <p:ext uri="{BB962C8B-B14F-4D97-AF65-F5344CB8AC3E}">
        <p14:creationId xmlns:p14="http://schemas.microsoft.com/office/powerpoint/2010/main" val="1764817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44</a:t>
            </a:fld>
            <a:endParaRPr lang="en-US" dirty="0"/>
          </a:p>
        </p:txBody>
      </p:sp>
    </p:spTree>
    <p:extLst>
      <p:ext uri="{BB962C8B-B14F-4D97-AF65-F5344CB8AC3E}">
        <p14:creationId xmlns:p14="http://schemas.microsoft.com/office/powerpoint/2010/main" val="224506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45</a:t>
            </a:fld>
            <a:endParaRPr lang="en-US" dirty="0"/>
          </a:p>
        </p:txBody>
      </p:sp>
    </p:spTree>
    <p:extLst>
      <p:ext uri="{BB962C8B-B14F-4D97-AF65-F5344CB8AC3E}">
        <p14:creationId xmlns:p14="http://schemas.microsoft.com/office/powerpoint/2010/main" val="3414266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46</a:t>
            </a:fld>
            <a:endParaRPr lang="en-US" dirty="0"/>
          </a:p>
        </p:txBody>
      </p:sp>
    </p:spTree>
    <p:extLst>
      <p:ext uri="{BB962C8B-B14F-4D97-AF65-F5344CB8AC3E}">
        <p14:creationId xmlns:p14="http://schemas.microsoft.com/office/powerpoint/2010/main" val="72380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822450" y="228600"/>
            <a:ext cx="3213100" cy="1808163"/>
          </a:xfrm>
          <a:ln/>
        </p:spPr>
      </p:sp>
      <p:sp>
        <p:nvSpPr>
          <p:cNvPr id="139267" name="Rectangle 3"/>
          <p:cNvSpPr>
            <a:spLocks noGrp="1" noChangeArrowheads="1"/>
          </p:cNvSpPr>
          <p:nvPr>
            <p:ph type="body" idx="1"/>
          </p:nvPr>
        </p:nvSpPr>
        <p:spPr>
          <a:noFill/>
          <a:extLst>
            <a:ext uri="{FAA26D3D-D897-4be2-8F04-BA451C77F1D7}">
              <ma14:placeholderFlag xmlns="" xmlns:ma14="http://schemas.microsoft.com/office/mac/drawingml/2011/main"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4012757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822450" y="228600"/>
            <a:ext cx="3213100" cy="1808163"/>
          </a:xfrm>
          <a:ln/>
        </p:spPr>
      </p:sp>
      <p:sp>
        <p:nvSpPr>
          <p:cNvPr id="141315" name="Rectangle 3"/>
          <p:cNvSpPr>
            <a:spLocks noGrp="1" noChangeArrowheads="1"/>
          </p:cNvSpPr>
          <p:nvPr>
            <p:ph type="body" idx="1"/>
          </p:nvPr>
        </p:nvSpPr>
        <p:spPr>
          <a:noFill/>
          <a:extLst>
            <a:ext uri="{FAA26D3D-D897-4be2-8F04-BA451C77F1D7}">
              <ma14:placeholderFlag xmlns="" xmlns:ma14="http://schemas.microsoft.com/office/mac/drawingml/2011/main"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83361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35</a:t>
            </a:fld>
            <a:endParaRPr lang="en-US" dirty="0"/>
          </a:p>
        </p:txBody>
      </p:sp>
    </p:spTree>
    <p:extLst>
      <p:ext uri="{BB962C8B-B14F-4D97-AF65-F5344CB8AC3E}">
        <p14:creationId xmlns:p14="http://schemas.microsoft.com/office/powerpoint/2010/main" val="3041122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37</a:t>
            </a:fld>
            <a:endParaRPr lang="en-US" dirty="0"/>
          </a:p>
        </p:txBody>
      </p:sp>
    </p:spTree>
    <p:extLst>
      <p:ext uri="{BB962C8B-B14F-4D97-AF65-F5344CB8AC3E}">
        <p14:creationId xmlns:p14="http://schemas.microsoft.com/office/powerpoint/2010/main" val="301111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38</a:t>
            </a:fld>
            <a:endParaRPr lang="en-US" dirty="0"/>
          </a:p>
        </p:txBody>
      </p:sp>
    </p:spTree>
    <p:extLst>
      <p:ext uri="{BB962C8B-B14F-4D97-AF65-F5344CB8AC3E}">
        <p14:creationId xmlns:p14="http://schemas.microsoft.com/office/powerpoint/2010/main" val="40582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39</a:t>
            </a:fld>
            <a:endParaRPr lang="en-US" dirty="0"/>
          </a:p>
        </p:txBody>
      </p:sp>
    </p:spTree>
    <p:extLst>
      <p:ext uri="{BB962C8B-B14F-4D97-AF65-F5344CB8AC3E}">
        <p14:creationId xmlns:p14="http://schemas.microsoft.com/office/powerpoint/2010/main" val="2486395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40</a:t>
            </a:fld>
            <a:endParaRPr lang="en-US" dirty="0"/>
          </a:p>
        </p:txBody>
      </p:sp>
    </p:spTree>
    <p:extLst>
      <p:ext uri="{BB962C8B-B14F-4D97-AF65-F5344CB8AC3E}">
        <p14:creationId xmlns:p14="http://schemas.microsoft.com/office/powerpoint/2010/main" val="268428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41</a:t>
            </a:fld>
            <a:endParaRPr lang="en-US" dirty="0"/>
          </a:p>
        </p:txBody>
      </p:sp>
    </p:spTree>
    <p:extLst>
      <p:ext uri="{BB962C8B-B14F-4D97-AF65-F5344CB8AC3E}">
        <p14:creationId xmlns:p14="http://schemas.microsoft.com/office/powerpoint/2010/main" val="2156531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42</a:t>
            </a:fld>
            <a:endParaRPr lang="en-US" dirty="0"/>
          </a:p>
        </p:txBody>
      </p:sp>
    </p:spTree>
    <p:extLst>
      <p:ext uri="{BB962C8B-B14F-4D97-AF65-F5344CB8AC3E}">
        <p14:creationId xmlns:p14="http://schemas.microsoft.com/office/powerpoint/2010/main" val="1859537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43</a:t>
            </a:fld>
            <a:endParaRPr lang="en-US" dirty="0"/>
          </a:p>
        </p:txBody>
      </p:sp>
    </p:spTree>
    <p:extLst>
      <p:ext uri="{BB962C8B-B14F-4D97-AF65-F5344CB8AC3E}">
        <p14:creationId xmlns:p14="http://schemas.microsoft.com/office/powerpoint/2010/main" val="2160665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13" name="Picture 12" descr="A black and white logo&#10;&#10;Description automatically generated">
            <a:extLst>
              <a:ext uri="{FF2B5EF4-FFF2-40B4-BE49-F238E27FC236}">
                <a16:creationId xmlns:a16="http://schemas.microsoft.com/office/drawing/2014/main" id="{1D831F22-FA3A-D57A-45FA-41418B0D3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0017" y="2326384"/>
            <a:ext cx="2651682" cy="1504606"/>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09491" y="3742521"/>
            <a:ext cx="2057400" cy="762000"/>
          </a:xfrm>
          <a:prstGeom prst="rect">
            <a:avLst/>
          </a:prstGeom>
        </p:spPr>
      </p:pic>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0022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5C22D1-A9D3-948F-32F8-6DC852126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91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Single Bulleted list or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0DDB98BC-539F-B355-1AD7-A6DB5727F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9360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7AE870BD-D606-E12D-38CF-F8B8950A1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0863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CAB283C-4D7C-B92A-C063-44E9DD38A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2 bulleted lis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ED5EFA40-F3E6-E1DD-4087-2D2E2D76B9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963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ulleted list - not for images">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5E54ED0F-9EF5-3A2A-A48F-864020C310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7553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Bulleted list - not for image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10BA43D-0E52-1935-1DCB-E424DD430A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39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Bulleted list - not fo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662963E-CB68-80F5-7A98-4FA4326E54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46016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E879A0EC-581D-0E13-472B-DA750CA32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984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5" name="Graphic 4">
            <a:extLst>
              <a:ext uri="{FF2B5EF4-FFF2-40B4-BE49-F238E27FC236}">
                <a16:creationId xmlns:a16="http://schemas.microsoft.com/office/drawing/2014/main" id="{0DD593BE-1E80-1AEB-0F86-F4FD051639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745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2021 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4C814B-C0E5-19B7-36B2-339859D9829A}"/>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5" name="Graphic 4">
            <a:extLst>
              <a:ext uri="{FF2B5EF4-FFF2-40B4-BE49-F238E27FC236}">
                <a16:creationId xmlns:a16="http://schemas.microsoft.com/office/drawing/2014/main" id="{FC8EE377-7754-E11F-C876-3597E7C5D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7152" y="2307955"/>
            <a:ext cx="2705097" cy="1528204"/>
          </a:xfrm>
          <a:prstGeom prst="rect">
            <a:avLst/>
          </a:prstGeom>
        </p:spPr>
      </p:pic>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09491" y="3742521"/>
            <a:ext cx="2057400" cy="762000"/>
          </a:xfrm>
          <a:prstGeom prst="rect">
            <a:avLst/>
          </a:prstGeom>
        </p:spPr>
      </p:pic>
    </p:spTree>
    <p:extLst>
      <p:ext uri="{BB962C8B-B14F-4D97-AF65-F5344CB8AC3E}">
        <p14:creationId xmlns:p14="http://schemas.microsoft.com/office/powerpoint/2010/main" val="1947884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bulleted list left, image on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Graphic 1">
            <a:extLst>
              <a:ext uri="{FF2B5EF4-FFF2-40B4-BE49-F238E27FC236}">
                <a16:creationId xmlns:a16="http://schemas.microsoft.com/office/drawing/2014/main" id="{E0902C1C-BD78-1AA4-00C8-9109FF37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52294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300569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40EE0B4-00C1-A9AA-8F7C-78528CC3BB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96774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889F7D-7E76-8863-FE5F-7534A9F515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052234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A06584-4A8D-70B2-1AA4-0295EACC0C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63667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6" name="Graphic 5">
            <a:extLst>
              <a:ext uri="{FF2B5EF4-FFF2-40B4-BE49-F238E27FC236}">
                <a16:creationId xmlns:a16="http://schemas.microsoft.com/office/drawing/2014/main" id="{8B8B7290-E609-FE2A-C98F-1469A1D578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638423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A2BC80EF-5DBF-BF25-8DE9-8C904DC344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8811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BD02337-AECD-27CC-0491-B67FFB644C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886442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5BC8BC3-D36B-925A-0413-23D35BBA78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76846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2021</a:t>
            </a:r>
          </a:p>
        </p:txBody>
      </p:sp>
      <p:pic>
        <p:nvPicPr>
          <p:cNvPr id="2" name="Graphic 1">
            <a:extLst>
              <a:ext uri="{FF2B5EF4-FFF2-40B4-BE49-F238E27FC236}">
                <a16:creationId xmlns:a16="http://schemas.microsoft.com/office/drawing/2014/main" id="{A06D4300-02F4-F1EF-D576-0B7C50BFA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4347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75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54326FA1-EB48-8D63-F60D-9CB5E22D63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3342944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0342A2AE-3E39-0B5D-3C8D-5F1043BCE4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561849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DF66989-43F4-A600-E0B2-72AF31ED5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89718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BBA6569A-B3E2-406F-FCD4-2634820190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61906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F54C9BD-2141-0C1B-D066-32EFCAE59A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437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76CD34B-B673-84BF-EA5A-E903F8F787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001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26474"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736B9D94-C60C-2E78-9539-1E758871A1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209844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9" name="Picture 8" descr="A black and white logo&#10;&#10;Description automatically generated">
            <a:extLst>
              <a:ext uri="{FF2B5EF4-FFF2-40B4-BE49-F238E27FC236}">
                <a16:creationId xmlns:a16="http://schemas.microsoft.com/office/drawing/2014/main" id="{E1C17DA0-170C-5390-C3C5-18A71EE087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297625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5F1C5A5E-218B-BC39-04F0-C0BA69E05B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84485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E7C59DB1-FC9C-849C-E343-FD25C3FD96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995659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9DDAFE0-8F15-5E46-5CAE-A71684960E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525357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55FF0B22-C17B-5711-6B41-3813303D19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382300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descr="A black and white logo&#10;&#10;Description automatically generated">
            <a:extLst>
              <a:ext uri="{FF2B5EF4-FFF2-40B4-BE49-F238E27FC236}">
                <a16:creationId xmlns:a16="http://schemas.microsoft.com/office/drawing/2014/main" id="{F65938A9-3541-91F7-C413-DBF835C25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2977302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28A9F702-C36B-A252-EB3F-D45278B773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186563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C4F9124B-137D-BE00-37DF-B2F1D04C9E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41977015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172F69B0-3568-5491-5895-61F6B5920A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789801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Picture 3" descr="A black and white logo&#10;&#10;Description automatically generated">
            <a:extLst>
              <a:ext uri="{FF2B5EF4-FFF2-40B4-BE49-F238E27FC236}">
                <a16:creationId xmlns:a16="http://schemas.microsoft.com/office/drawing/2014/main" id="{406FE4C5-A7F8-00EA-18CB-1CA76CB6BA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046133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pic>
        <p:nvPicPr>
          <p:cNvPr id="4" name="Graphic 3">
            <a:extLst>
              <a:ext uri="{FF2B5EF4-FFF2-40B4-BE49-F238E27FC236}">
                <a16:creationId xmlns:a16="http://schemas.microsoft.com/office/drawing/2014/main" id="{7A0BFF5B-FFF3-EEC5-043B-119DEEBD9E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749066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Graphic 1">
            <a:extLst>
              <a:ext uri="{FF2B5EF4-FFF2-40B4-BE49-F238E27FC236}">
                <a16:creationId xmlns:a16="http://schemas.microsoft.com/office/drawing/2014/main" id="{D0D720B1-0C52-3911-0A8A-18242F23B1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947378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title bar &amp;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Graphic 3">
            <a:extLst>
              <a:ext uri="{FF2B5EF4-FFF2-40B4-BE49-F238E27FC236}">
                <a16:creationId xmlns:a16="http://schemas.microsoft.com/office/drawing/2014/main" id="{4C7E4B2B-4CBD-1785-1A76-D8C64FF913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389253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067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CD0D1E-6CA6-18E1-141E-06679FB23D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607860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834239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32712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171667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36096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780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656364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6348370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75929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939100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8395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71635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18218555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grpSp>
        <p:nvGrpSpPr>
          <p:cNvPr id="11" name="Group 10">
            <a:extLst>
              <a:ext uri="{FF2B5EF4-FFF2-40B4-BE49-F238E27FC236}">
                <a16:creationId xmlns:a16="http://schemas.microsoft.com/office/drawing/2014/main" id="{E392505D-A251-513B-678F-113E1A0F6F90}"/>
              </a:ext>
            </a:extLst>
          </p:cNvPr>
          <p:cNvGrpSpPr/>
          <p:nvPr userDrawn="1"/>
        </p:nvGrpSpPr>
        <p:grpSpPr>
          <a:xfrm>
            <a:off x="7496358" y="2661422"/>
            <a:ext cx="3209018" cy="1711886"/>
            <a:chOff x="7496358" y="2661422"/>
            <a:chExt cx="3209018" cy="1711886"/>
          </a:xfrm>
        </p:grpSpPr>
        <p:sp>
          <p:nvSpPr>
            <p:cNvPr id="9" name="TextBox 8">
              <a:extLst>
                <a:ext uri="{FF2B5EF4-FFF2-40B4-BE49-F238E27FC236}">
                  <a16:creationId xmlns:a16="http://schemas.microsoft.com/office/drawing/2014/main" id="{B250A946-A653-4AE0-F012-EB243CB60DB9}"/>
                </a:ext>
              </a:extLst>
            </p:cNvPr>
            <p:cNvSpPr txBox="1"/>
            <p:nvPr userDrawn="1"/>
          </p:nvSpPr>
          <p:spPr>
            <a:xfrm>
              <a:off x="10215827" y="2665148"/>
              <a:ext cx="489549" cy="1708160"/>
            </a:xfrm>
            <a:prstGeom prst="rect">
              <a:avLst/>
            </a:prstGeom>
            <a:noFill/>
          </p:spPr>
          <p:txBody>
            <a:bodyPr wrap="square">
              <a:spAutoFit/>
            </a:bodyPr>
            <a:lstStyle/>
            <a:p>
              <a:r>
                <a:rPr lang="es-419" sz="10500" b="1" dirty="0">
                  <a:solidFill>
                    <a:schemeClr val="bg2"/>
                  </a:solidFill>
                  <a:latin typeface="+mj-lt"/>
                  <a:cs typeface="Arial"/>
                </a:rPr>
                <a:t>i</a:t>
              </a:r>
              <a:endParaRPr lang="en-US" sz="10500" dirty="0">
                <a:solidFill>
                  <a:schemeClr val="bg2"/>
                </a:solidFill>
              </a:endParaRPr>
            </a:p>
          </p:txBody>
        </p:sp>
        <p:sp>
          <p:nvSpPr>
            <p:cNvPr id="10" name="TextBox 9">
              <a:extLst>
                <a:ext uri="{FF2B5EF4-FFF2-40B4-BE49-F238E27FC236}">
                  <a16:creationId xmlns:a16="http://schemas.microsoft.com/office/drawing/2014/main" id="{0D801E53-4495-DCBB-B55C-35323C3C0011}"/>
                </a:ext>
              </a:extLst>
            </p:cNvPr>
            <p:cNvSpPr txBox="1"/>
            <p:nvPr userDrawn="1"/>
          </p:nvSpPr>
          <p:spPr>
            <a:xfrm>
              <a:off x="7496358" y="2661422"/>
              <a:ext cx="2889846" cy="1708160"/>
            </a:xfrm>
            <a:prstGeom prst="rect">
              <a:avLst/>
            </a:prstGeom>
            <a:noFill/>
          </p:spPr>
          <p:txBody>
            <a:bodyPr wrap="square">
              <a:spAutoFit/>
            </a:bodyPr>
            <a:lstStyle/>
            <a:p>
              <a:r>
                <a:rPr lang="es-419" sz="10500" b="1" dirty="0">
                  <a:solidFill>
                    <a:schemeClr val="bg2"/>
                  </a:solidFill>
                  <a:latin typeface="+mj-lt"/>
                  <a:cs typeface="Arial"/>
                </a:rPr>
                <a:t>IBM</a:t>
              </a:r>
              <a:endParaRPr lang="en-US" sz="10500" dirty="0">
                <a:solidFill>
                  <a:schemeClr val="bg2"/>
                </a:solidFill>
              </a:endParaRPr>
            </a:p>
          </p:txBody>
        </p:sp>
      </p:grpSp>
    </p:spTree>
    <p:extLst>
      <p:ext uri="{BB962C8B-B14F-4D97-AF65-F5344CB8AC3E}">
        <p14:creationId xmlns:p14="http://schemas.microsoft.com/office/powerpoint/2010/main" val="29130684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4332967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31393718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B166FE9A-3B18-993C-5870-62E8D9E355C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2706775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5DBFBB-BC6D-5E1D-D329-DD5B1CEB544E}"/>
              </a:ext>
            </a:extLst>
          </p:cNvPr>
          <p:cNvGrpSpPr/>
          <p:nvPr userDrawn="1"/>
        </p:nvGrpSpPr>
        <p:grpSpPr>
          <a:xfrm>
            <a:off x="10434121" y="110332"/>
            <a:ext cx="1425575" cy="665446"/>
            <a:chOff x="7456610" y="2652369"/>
            <a:chExt cx="3129524" cy="665446"/>
          </a:xfrm>
        </p:grpSpPr>
        <p:sp>
          <p:nvSpPr>
            <p:cNvPr id="6" name="TextBox 5">
              <a:extLst>
                <a:ext uri="{FF2B5EF4-FFF2-40B4-BE49-F238E27FC236}">
                  <a16:creationId xmlns:a16="http://schemas.microsoft.com/office/drawing/2014/main" id="{35C5F89C-D380-D8F2-FDD0-92C762B451E8}"/>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E1329217-6707-34A0-4A67-5D6D06DCAE1A}"/>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1206408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A14FDAC8-398B-22BE-304A-9EE36589FF6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7416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2302C4-77E2-CE95-3EA8-3B389755DA3D}"/>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6434BAEE-3A28-F884-AF96-DBBF1B69BE87}"/>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5852D85F-08A9-37F3-2034-C9A5666FCB8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72222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FF571AA8-56E7-1C80-9799-CEBC3CCEC6B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600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331627-CC68-639B-C277-A82A3876930D}"/>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A84A6800-39C4-8499-7955-74B23768AF6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14C38FA7-C87C-BD18-19AE-1E3930DCF45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854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1B650E-A408-869F-FB85-CCF621260D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68273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Picture 1" descr="A blue and black logo&#10;&#10;Description automatically generated">
            <a:extLst>
              <a:ext uri="{FF2B5EF4-FFF2-40B4-BE49-F238E27FC236}">
                <a16:creationId xmlns:a16="http://schemas.microsoft.com/office/drawing/2014/main" id="{07062911-9D4D-ECDF-5F7F-9B101CF08C6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87034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grpSp>
        <p:nvGrpSpPr>
          <p:cNvPr id="2" name="Group 1">
            <a:extLst>
              <a:ext uri="{FF2B5EF4-FFF2-40B4-BE49-F238E27FC236}">
                <a16:creationId xmlns:a16="http://schemas.microsoft.com/office/drawing/2014/main" id="{6CAC47BB-0D36-2A4D-4F5A-B1A955A76DA2}"/>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CE13E471-0864-9FE8-C77D-9D9E506C8A8A}"/>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F3446C37-E660-EF10-727A-D9199FB4BE43}"/>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31610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1187177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5A228465-C92B-846F-6571-9DDB3BEE92E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6568218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9A50F2-F0FB-80EB-4BEA-4F482BACDE74}"/>
              </a:ext>
            </a:extLst>
          </p:cNvPr>
          <p:cNvGrpSpPr/>
          <p:nvPr userDrawn="1"/>
        </p:nvGrpSpPr>
        <p:grpSpPr>
          <a:xfrm>
            <a:off x="10434122" y="110332"/>
            <a:ext cx="1425574" cy="665446"/>
            <a:chOff x="7456612" y="2652369"/>
            <a:chExt cx="3129522" cy="665446"/>
          </a:xfrm>
        </p:grpSpPr>
        <p:sp>
          <p:nvSpPr>
            <p:cNvPr id="4" name="TextBox 3">
              <a:extLst>
                <a:ext uri="{FF2B5EF4-FFF2-40B4-BE49-F238E27FC236}">
                  <a16:creationId xmlns:a16="http://schemas.microsoft.com/office/drawing/2014/main" id="{C66581EF-B71B-272D-F210-041535D2CA8B}"/>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5" name="TextBox 4">
              <a:extLst>
                <a:ext uri="{FF2B5EF4-FFF2-40B4-BE49-F238E27FC236}">
                  <a16:creationId xmlns:a16="http://schemas.microsoft.com/office/drawing/2014/main" id="{131ECFE4-B819-2BA9-D1A0-0D53ECEDA988}"/>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4184343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C68E60C-26FE-5573-D46A-CDA518BBA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7910464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F5001D-59DF-35DE-634A-078D0477655F}"/>
              </a:ext>
            </a:extLst>
          </p:cNvPr>
          <p:cNvGrpSpPr/>
          <p:nvPr userDrawn="1"/>
        </p:nvGrpSpPr>
        <p:grpSpPr>
          <a:xfrm>
            <a:off x="10434122" y="110332"/>
            <a:ext cx="1425574" cy="665446"/>
            <a:chOff x="7456612" y="2652369"/>
            <a:chExt cx="3129522" cy="665446"/>
          </a:xfrm>
        </p:grpSpPr>
        <p:sp>
          <p:nvSpPr>
            <p:cNvPr id="5" name="TextBox 4">
              <a:extLst>
                <a:ext uri="{FF2B5EF4-FFF2-40B4-BE49-F238E27FC236}">
                  <a16:creationId xmlns:a16="http://schemas.microsoft.com/office/drawing/2014/main" id="{90C36C12-861D-0A25-AF4D-41A52EE0C4D5}"/>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7" name="TextBox 6">
              <a:extLst>
                <a:ext uri="{FF2B5EF4-FFF2-40B4-BE49-F238E27FC236}">
                  <a16:creationId xmlns:a16="http://schemas.microsoft.com/office/drawing/2014/main" id="{45D29803-7359-0D59-E94A-75591130FBAF}"/>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616503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8AD97A1-173F-12BC-27B5-811B23575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5201166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F6D441-9CE3-578C-E671-E04D34F46230}"/>
              </a:ext>
            </a:extLst>
          </p:cNvPr>
          <p:cNvGrpSpPr/>
          <p:nvPr userDrawn="1"/>
        </p:nvGrpSpPr>
        <p:grpSpPr>
          <a:xfrm>
            <a:off x="10434122" y="110332"/>
            <a:ext cx="1425574" cy="665446"/>
            <a:chOff x="7456612" y="2652369"/>
            <a:chExt cx="3129522" cy="665446"/>
          </a:xfrm>
        </p:grpSpPr>
        <p:sp>
          <p:nvSpPr>
            <p:cNvPr id="7" name="TextBox 6">
              <a:extLst>
                <a:ext uri="{FF2B5EF4-FFF2-40B4-BE49-F238E27FC236}">
                  <a16:creationId xmlns:a16="http://schemas.microsoft.com/office/drawing/2014/main" id="{4B5EAA75-3DB0-2D94-0689-6A1F31F344B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A53B848F-7890-24CE-B5FC-B8976A027E0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2838625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blue and black logo&#10;&#10;Description automatically generated">
            <a:extLst>
              <a:ext uri="{FF2B5EF4-FFF2-40B4-BE49-F238E27FC236}">
                <a16:creationId xmlns:a16="http://schemas.microsoft.com/office/drawing/2014/main" id="{DB0D9BF1-12A7-8A5A-0F9F-3AFD3E6FBFD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74544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2" name="Graphic 1">
            <a:extLst>
              <a:ext uri="{FF2B5EF4-FFF2-40B4-BE49-F238E27FC236}">
                <a16:creationId xmlns:a16="http://schemas.microsoft.com/office/drawing/2014/main" id="{A33B78CF-3A51-1266-DFC6-C69FCFB635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8811196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ECF6FD-B38A-B8F9-45A4-6FF678F3C74B}"/>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9AD8C30A-BF17-9A4E-63DE-DF98AC8D0831}"/>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C8D9F9C0-1C15-3A93-2CAB-77A1A2B9E689}"/>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77636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6041586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grpSp>
        <p:nvGrpSpPr>
          <p:cNvPr id="8" name="Group 7">
            <a:extLst>
              <a:ext uri="{FF2B5EF4-FFF2-40B4-BE49-F238E27FC236}">
                <a16:creationId xmlns:a16="http://schemas.microsoft.com/office/drawing/2014/main" id="{B2F62DEF-C695-2786-B35F-7C1E51A5926F}"/>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58EA9FD3-805D-5C53-96BD-F5D927D64C8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296F858A-7235-3432-CA26-53259499EB84}"/>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4695116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2189"/>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Picture 7" descr="A blue and black logo&#10;&#10;Description automatically generated">
            <a:extLst>
              <a:ext uri="{FF2B5EF4-FFF2-40B4-BE49-F238E27FC236}">
                <a16:creationId xmlns:a16="http://schemas.microsoft.com/office/drawing/2014/main" id="{34906EC3-A3EA-96FD-E9EA-8765BAC05B43}"/>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34587389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grpSp>
        <p:nvGrpSpPr>
          <p:cNvPr id="8" name="Group 7">
            <a:extLst>
              <a:ext uri="{FF2B5EF4-FFF2-40B4-BE49-F238E27FC236}">
                <a16:creationId xmlns:a16="http://schemas.microsoft.com/office/drawing/2014/main" id="{0FBF3D68-7377-58C7-7BB3-F949F254C4DA}"/>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8B3AAA65-25FE-139C-5249-EED96CE3CF4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D5255207-B581-0E67-26E9-66EC8F7ED8C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1860577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grpSp>
        <p:nvGrpSpPr>
          <p:cNvPr id="2" name="Group 1">
            <a:extLst>
              <a:ext uri="{FF2B5EF4-FFF2-40B4-BE49-F238E27FC236}">
                <a16:creationId xmlns:a16="http://schemas.microsoft.com/office/drawing/2014/main" id="{95103173-E8DB-D32C-0379-E7184DFA10B6}"/>
              </a:ext>
            </a:extLst>
          </p:cNvPr>
          <p:cNvGrpSpPr/>
          <p:nvPr userDrawn="1"/>
        </p:nvGrpSpPr>
        <p:grpSpPr>
          <a:xfrm>
            <a:off x="10434122" y="110332"/>
            <a:ext cx="1425574" cy="665446"/>
            <a:chOff x="7456612" y="2652369"/>
            <a:chExt cx="3129522" cy="665446"/>
          </a:xfrm>
        </p:grpSpPr>
        <p:sp>
          <p:nvSpPr>
            <p:cNvPr id="6" name="TextBox 5">
              <a:extLst>
                <a:ext uri="{FF2B5EF4-FFF2-40B4-BE49-F238E27FC236}">
                  <a16:creationId xmlns:a16="http://schemas.microsoft.com/office/drawing/2014/main" id="{37D3205F-E6B3-C022-AD55-4487613581F0}"/>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4508DA6C-145D-1254-F90F-4AB79D6D45BB}"/>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8197241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Picture 1" descr="A blue and black logo&#10;&#10;Description automatically generated">
            <a:extLst>
              <a:ext uri="{FF2B5EF4-FFF2-40B4-BE49-F238E27FC236}">
                <a16:creationId xmlns:a16="http://schemas.microsoft.com/office/drawing/2014/main" id="{DF99B876-C749-CF7A-27AC-AFC29EE2EE9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3032779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80119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846495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01280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7A43E6A9-0034-D1A0-F9BA-2CB5F14650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2904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7302446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878659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1472218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1691488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375688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1656387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7766921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6863808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6536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42397485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2024</a:t>
            </a:r>
          </a:p>
        </p:txBody>
      </p:sp>
    </p:spTree>
    <p:extLst>
      <p:ext uri="{BB962C8B-B14F-4D97-AF65-F5344CB8AC3E}">
        <p14:creationId xmlns:p14="http://schemas.microsoft.com/office/powerpoint/2010/main" val="3413688524"/>
      </p:ext>
    </p:extLst>
  </p:cSld>
  <p:clrMap bg1="lt1" tx1="dk1" bg2="lt2" tx2="dk2" accent1="accent1" accent2="accent2" accent3="accent3" accent4="accent4" accent5="accent5" accent6="accent6" hlink="hlink" folHlink="folHlink"/>
  <p:sldLayoutIdLst>
    <p:sldLayoutId id="2147486653" r:id="rId1"/>
    <p:sldLayoutId id="2147486677" r:id="rId2"/>
    <p:sldLayoutId id="2147486618" r:id="rId3"/>
    <p:sldLayoutId id="2147486678" r:id="rId4"/>
    <p:sldLayoutId id="2147486654" r:id="rId5"/>
    <p:sldLayoutId id="2147486641" r:id="rId6"/>
    <p:sldLayoutId id="2147486679" r:id="rId7"/>
    <p:sldLayoutId id="2147486655" r:id="rId8"/>
    <p:sldLayoutId id="2147486619" r:id="rId9"/>
    <p:sldLayoutId id="2147486680" r:id="rId10"/>
    <p:sldLayoutId id="2147486656" r:id="rId11"/>
    <p:sldLayoutId id="2147486620" r:id="rId12"/>
    <p:sldLayoutId id="2147486681" r:id="rId13"/>
    <p:sldLayoutId id="2147486657" r:id="rId14"/>
    <p:sldLayoutId id="2147486621" r:id="rId15"/>
    <p:sldLayoutId id="2147486682" r:id="rId16"/>
    <p:sldLayoutId id="2147486658" r:id="rId17"/>
    <p:sldLayoutId id="2147486622" r:id="rId18"/>
    <p:sldLayoutId id="2147486683" r:id="rId19"/>
    <p:sldLayoutId id="2147486659" r:id="rId20"/>
    <p:sldLayoutId id="2147486623" r:id="rId21"/>
    <p:sldLayoutId id="2147486625" r:id="rId22"/>
    <p:sldLayoutId id="2147486684" r:id="rId23"/>
    <p:sldLayoutId id="2147486669" r:id="rId24"/>
    <p:sldLayoutId id="2147486660" r:id="rId25"/>
    <p:sldLayoutId id="2147486648" r:id="rId26"/>
    <p:sldLayoutId id="2147486685" r:id="rId27"/>
    <p:sldLayoutId id="2147486670" r:id="rId28"/>
    <p:sldLayoutId id="2147486661" r:id="rId29"/>
    <p:sldLayoutId id="2147486651" r:id="rId30"/>
    <p:sldLayoutId id="2147486686" r:id="rId31"/>
    <p:sldLayoutId id="2147486671" r:id="rId32"/>
    <p:sldLayoutId id="2147486662" r:id="rId33"/>
    <p:sldLayoutId id="2147486627" r:id="rId34"/>
    <p:sldLayoutId id="2147486687" r:id="rId35"/>
    <p:sldLayoutId id="2147486663" r:id="rId36"/>
    <p:sldLayoutId id="2147486629" r:id="rId37"/>
    <p:sldLayoutId id="2147486688" r:id="rId38"/>
    <p:sldLayoutId id="2147486672" r:id="rId39"/>
    <p:sldLayoutId id="2147486664" r:id="rId40"/>
    <p:sldLayoutId id="2147486630" r:id="rId41"/>
    <p:sldLayoutId id="2147486689" r:id="rId42"/>
    <p:sldLayoutId id="2147486673" r:id="rId43"/>
    <p:sldLayoutId id="2147486665" r:id="rId44"/>
    <p:sldLayoutId id="2147486639" r:id="rId45"/>
    <p:sldLayoutId id="2147486690" r:id="rId46"/>
    <p:sldLayoutId id="2147486674" r:id="rId47"/>
    <p:sldLayoutId id="2147486666" r:id="rId48"/>
    <p:sldLayoutId id="2147486644" r:id="rId49"/>
    <p:sldLayoutId id="2147486647" r:id="rId50"/>
    <p:sldLayoutId id="2147486642" r:id="rId51"/>
    <p:sldLayoutId id="2147486691" r:id="rId52"/>
    <p:sldLayoutId id="2147486675" r:id="rId53"/>
    <p:sldLayoutId id="2147486667" r:id="rId54"/>
    <p:sldLayoutId id="2147486646" r:id="rId55"/>
    <p:sldLayoutId id="2147486692" r:id="rId56"/>
    <p:sldLayoutId id="2147486668" r:id="rId57"/>
    <p:sldLayoutId id="2147486676" r:id="rId58"/>
    <p:sldLayoutId id="2147486643" r:id="rId59"/>
    <p:sldLayoutId id="2147486753" r:id="rId60"/>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2025</a:t>
            </a:r>
          </a:p>
        </p:txBody>
      </p:sp>
    </p:spTree>
    <p:extLst>
      <p:ext uri="{BB962C8B-B14F-4D97-AF65-F5344CB8AC3E}">
        <p14:creationId xmlns:p14="http://schemas.microsoft.com/office/powerpoint/2010/main" val="3623280760"/>
      </p:ext>
    </p:extLst>
  </p:cSld>
  <p:clrMap bg1="lt1" tx1="dk1" bg2="lt2" tx2="dk2" accent1="accent1" accent2="accent2" accent3="accent3" accent4="accent4" accent5="accent5" accent6="accent6" hlink="hlink" folHlink="folHlink"/>
  <p:sldLayoutIdLst>
    <p:sldLayoutId id="2147486714" r:id="rId1"/>
    <p:sldLayoutId id="2147486715" r:id="rId2"/>
    <p:sldLayoutId id="2147486716" r:id="rId3"/>
    <p:sldLayoutId id="2147486717" r:id="rId4"/>
    <p:sldLayoutId id="2147486718" r:id="rId5"/>
    <p:sldLayoutId id="2147486719" r:id="rId6"/>
    <p:sldLayoutId id="2147486720" r:id="rId7"/>
    <p:sldLayoutId id="2147486721" r:id="rId8"/>
    <p:sldLayoutId id="2147486722" r:id="rId9"/>
    <p:sldLayoutId id="2147486723" r:id="rId10"/>
    <p:sldLayoutId id="2147486724" r:id="rId11"/>
    <p:sldLayoutId id="2147486725" r:id="rId12"/>
    <p:sldLayoutId id="2147486726" r:id="rId13"/>
    <p:sldLayoutId id="2147486727" r:id="rId14"/>
    <p:sldLayoutId id="2147486728" r:id="rId15"/>
    <p:sldLayoutId id="2147486729" r:id="rId16"/>
    <p:sldLayoutId id="2147486730" r:id="rId17"/>
    <p:sldLayoutId id="2147486731" r:id="rId18"/>
    <p:sldLayoutId id="2147486732" r:id="rId19"/>
    <p:sldLayoutId id="2147486733" r:id="rId20"/>
    <p:sldLayoutId id="2147486734" r:id="rId21"/>
    <p:sldLayoutId id="2147486735" r:id="rId22"/>
    <p:sldLayoutId id="2147486736" r:id="rId23"/>
    <p:sldLayoutId id="2147486737" r:id="rId24"/>
    <p:sldLayoutId id="2147486738" r:id="rId25"/>
    <p:sldLayoutId id="2147486739" r:id="rId26"/>
    <p:sldLayoutId id="2147486740" r:id="rId27"/>
    <p:sldLayoutId id="2147486741" r:id="rId28"/>
    <p:sldLayoutId id="2147486742" r:id="rId29"/>
    <p:sldLayoutId id="2147486743" r:id="rId30"/>
    <p:sldLayoutId id="2147486744" r:id="rId31"/>
    <p:sldLayoutId id="2147486745" r:id="rId32"/>
    <p:sldLayoutId id="2147486746" r:id="rId33"/>
    <p:sldLayoutId id="2147486747" r:id="rId34"/>
    <p:sldLayoutId id="2147486748" r:id="rId35"/>
    <p:sldLayoutId id="2147486749" r:id="rId36"/>
    <p:sldLayoutId id="2147486750" r:id="rId37"/>
    <p:sldLayoutId id="2147486751" r:id="rId38"/>
    <p:sldLayoutId id="2147486752" r:id="rId39"/>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anjula.ganepola@ibm.com" TargetMode="Externa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SanjulaGanepola/ibmi-talks/blob/main/Build%20a%20Watson%20AI%20Chatbot%20from%20Db2/server/server.js" TargetMode="Externa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6.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hyperlink" Target="https://www.pngall.com/profile-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8" Type="http://schemas.openxmlformats.org/officeDocument/2006/relationships/hyperlink" Target="https://www.ibm.com/support/pages/node/1119129" TargetMode="External"/><Relationship Id="rId3" Type="http://schemas.openxmlformats.org/officeDocument/2006/relationships/hyperlink" Target="https://www.ibm.com/it-infrastructure/us-en/resources/power/i-strategy-roadmap/" TargetMode="External"/><Relationship Id="rId7" Type="http://schemas.openxmlformats.org/officeDocument/2006/relationships/hyperlink" Target="https://www.ibm.com/support/pages/release-life-cycle" TargetMode="External"/><Relationship Id="rId2" Type="http://schemas.openxmlformats.org/officeDocument/2006/relationships/hyperlink" Target="https://www.ibm.com/it-infrastructure/power/os/ibm-i" TargetMode="External"/><Relationship Id="rId1" Type="http://schemas.openxmlformats.org/officeDocument/2006/relationships/slideLayout" Target="../slideLayouts/slideLayout4.xml"/><Relationship Id="rId6" Type="http://schemas.openxmlformats.org/officeDocument/2006/relationships/hyperlink" Target="https://www-01.ibm.com/support/docview.wss?uid=nas8N1022087" TargetMode="External"/><Relationship Id="rId5" Type="http://schemas.openxmlformats.org/officeDocument/2006/relationships/hyperlink" Target="https://www.ibm.com/support/lifecycle/" TargetMode="External"/><Relationship Id="rId4" Type="http://schemas.openxmlformats.org/officeDocument/2006/relationships/hyperlink" Target="https://www.ibm.com/it-infrastructure/us-en/resources/power/ibm-i-customer-stories/"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learn.common.org/products/ibm-isee-video-blog" TargetMode="External"/><Relationship Id="rId13" Type="http://schemas.openxmlformats.org/officeDocument/2006/relationships/hyperlink" Target="https://twitter.com/LinuxIBMMag" TargetMode="External"/><Relationship Id="rId18" Type="http://schemas.openxmlformats.org/officeDocument/2006/relationships/hyperlink" Target="https://twitter.com/IBMAIXeSupp" TargetMode="External"/><Relationship Id="rId3" Type="http://schemas.openxmlformats.org/officeDocument/2006/relationships/hyperlink" Target="https://techchannel.com/tags/i-can-blog" TargetMode="External"/><Relationship Id="rId7" Type="http://schemas.openxmlformats.org/officeDocument/2006/relationships/hyperlink" Target="https://ibmidb2ianalytics.blogspot.com/" TargetMode="External"/><Relationship Id="rId12" Type="http://schemas.openxmlformats.org/officeDocument/2006/relationships/hyperlink" Target="https://twitter.com/IBMSystemsISVs" TargetMode="External"/><Relationship Id="rId17" Type="http://schemas.openxmlformats.org/officeDocument/2006/relationships/hyperlink" Target="https://twitter.com/SiDforIBMi" TargetMode="External"/><Relationship Id="rId2" Type="http://schemas.openxmlformats.org/officeDocument/2006/relationships/hyperlink" Target="https://techchannel.com/SMB/you-and-i-blog" TargetMode="External"/><Relationship Id="rId16" Type="http://schemas.openxmlformats.org/officeDocument/2006/relationships/hyperlink" Target="https://twitter.com/SAPonIBMi" TargetMode="External"/><Relationship Id="rId1" Type="http://schemas.openxmlformats.org/officeDocument/2006/relationships/slideLayout" Target="../slideLayouts/slideLayout4.xml"/><Relationship Id="rId6" Type="http://schemas.openxmlformats.org/officeDocument/2006/relationships/hyperlink" Target="https://db2ibmi.blogspot.com/" TargetMode="External"/><Relationship Id="rId11" Type="http://schemas.openxmlformats.org/officeDocument/2006/relationships/hyperlink" Target="https://twitter.com/IBMChampions" TargetMode="External"/><Relationship Id="rId5" Type="http://schemas.openxmlformats.org/officeDocument/2006/relationships/hyperlink" Target="https://techchannel.com/SMB/open-your-i-blog" TargetMode="External"/><Relationship Id="rId15" Type="http://schemas.openxmlformats.org/officeDocument/2006/relationships/hyperlink" Target="https://twitter.com/ITJungleNews" TargetMode="External"/><Relationship Id="rId10" Type="http://schemas.openxmlformats.org/officeDocument/2006/relationships/hyperlink" Target="https://twitter.com/COMMONug" TargetMode="External"/><Relationship Id="rId19" Type="http://schemas.openxmlformats.org/officeDocument/2006/relationships/hyperlink" Target="https://twitter.com/IBMAIXdoc" TargetMode="External"/><Relationship Id="rId4" Type="http://schemas.openxmlformats.org/officeDocument/2006/relationships/hyperlink" Target="https://techchannel.com/SMB/italk-podcast" TargetMode="External"/><Relationship Id="rId9" Type="http://schemas.openxmlformats.org/officeDocument/2006/relationships/hyperlink" Target="https://twitter.com/ibmservers?lang=en" TargetMode="External"/><Relationship Id="rId14" Type="http://schemas.openxmlformats.org/officeDocument/2006/relationships/hyperlink" Target="https://twitter.com/OpenPOWER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4830-202E-4898-7662-8CD9AA64EEF9}"/>
              </a:ext>
            </a:extLst>
          </p:cNvPr>
          <p:cNvSpPr>
            <a:spLocks noGrp="1"/>
          </p:cNvSpPr>
          <p:nvPr>
            <p:ph type="title"/>
          </p:nvPr>
        </p:nvSpPr>
        <p:spPr>
          <a:xfrm>
            <a:off x="304802" y="1733574"/>
            <a:ext cx="5486401" cy="1249719"/>
          </a:xfrm>
        </p:spPr>
        <p:txBody>
          <a:bodyPr>
            <a:normAutofit fontScale="90000"/>
          </a:bodyPr>
          <a:lstStyle/>
          <a:p>
            <a:r>
              <a:rPr lang="en-US" sz="3400" b="1" dirty="0">
                <a:latin typeface="+mj-lt"/>
              </a:rPr>
              <a:t>Build a Watson AI Chatbot</a:t>
            </a:r>
            <a:br>
              <a:rPr lang="en-US" sz="3400" b="1" dirty="0">
                <a:latin typeface="+mj-lt"/>
              </a:rPr>
            </a:br>
            <a:r>
              <a:rPr lang="en-US" sz="3400" dirty="0">
                <a:latin typeface="+mj-lt"/>
              </a:rPr>
              <a:t>from Db2</a:t>
            </a:r>
          </a:p>
        </p:txBody>
      </p:sp>
      <p:sp>
        <p:nvSpPr>
          <p:cNvPr id="3" name="Text Placeholder 2">
            <a:extLst>
              <a:ext uri="{FF2B5EF4-FFF2-40B4-BE49-F238E27FC236}">
                <a16:creationId xmlns:a16="http://schemas.microsoft.com/office/drawing/2014/main" id="{B3E186D1-62F5-9957-BE3B-61201E6F179A}"/>
              </a:ext>
            </a:extLst>
          </p:cNvPr>
          <p:cNvSpPr>
            <a:spLocks noGrp="1"/>
          </p:cNvSpPr>
          <p:nvPr>
            <p:ph type="body" sz="quarter" idx="14"/>
          </p:nvPr>
        </p:nvSpPr>
        <p:spPr>
          <a:xfrm>
            <a:off x="304802" y="5313143"/>
            <a:ext cx="4974263" cy="924025"/>
          </a:xfrm>
        </p:spPr>
        <p:txBody>
          <a:bodyPr/>
          <a:lstStyle/>
          <a:p>
            <a:r>
              <a:rPr lang="en-US" sz="1500" dirty="0">
                <a:latin typeface="+mj-lt"/>
              </a:rPr>
              <a:t>Sanjula Ganepola, IBM</a:t>
            </a:r>
          </a:p>
          <a:p>
            <a:r>
              <a:rPr lang="en-US" sz="1500" dirty="0">
                <a:latin typeface="+mj-lt"/>
              </a:rPr>
              <a:t>Software Developer</a:t>
            </a:r>
          </a:p>
          <a:p>
            <a:r>
              <a:rPr lang="en-US" sz="1500" dirty="0">
                <a:latin typeface="+mj-lt"/>
                <a:hlinkClick r:id="rId2"/>
              </a:rPr>
              <a:t>sanjula.ganepola@ibm.com</a:t>
            </a:r>
            <a:endParaRPr lang="en-US" sz="1500" dirty="0">
              <a:latin typeface="+mj-lt"/>
            </a:endParaRPr>
          </a:p>
        </p:txBody>
      </p:sp>
      <p:sp>
        <p:nvSpPr>
          <p:cNvPr id="4" name="Slide Number Placeholder 3">
            <a:extLst>
              <a:ext uri="{FF2B5EF4-FFF2-40B4-BE49-F238E27FC236}">
                <a16:creationId xmlns:a16="http://schemas.microsoft.com/office/drawing/2014/main" id="{8C6908BB-D94E-4AB1-649B-0C6D37F7C973}"/>
              </a:ext>
            </a:extLst>
          </p:cNvPr>
          <p:cNvSpPr>
            <a:spLocks noGrp="1"/>
          </p:cNvSpPr>
          <p:nvPr>
            <p:ph type="sldNum" sz="quarter" idx="1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0BE6F14-FF48-0F4F-A8AA-2E3F25371E4A}" type="slidenum">
              <a:rPr kumimoji="0" lang="en-US" sz="8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322131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are Steps and Conditions?</a:t>
            </a:r>
          </a:p>
        </p:txBody>
      </p:sp>
      <p:pic>
        <p:nvPicPr>
          <p:cNvPr id="3" name="Picture 2">
            <a:extLst>
              <a:ext uri="{FF2B5EF4-FFF2-40B4-BE49-F238E27FC236}">
                <a16:creationId xmlns:a16="http://schemas.microsoft.com/office/drawing/2014/main" id="{5BC45DDE-DF0C-885E-A1F3-12E6F2C26EEE}"/>
              </a:ext>
            </a:extLst>
          </p:cNvPr>
          <p:cNvPicPr>
            <a:picLocks noChangeAspect="1"/>
          </p:cNvPicPr>
          <p:nvPr/>
        </p:nvPicPr>
        <p:blipFill>
          <a:blip r:embed="rId2"/>
          <a:stretch>
            <a:fillRect/>
          </a:stretch>
        </p:blipFill>
        <p:spPr>
          <a:xfrm>
            <a:off x="3752858" y="932887"/>
            <a:ext cx="4022456" cy="5427312"/>
          </a:xfrm>
          <a:prstGeom prst="rect">
            <a:avLst/>
          </a:prstGeom>
          <a:effectLst>
            <a:outerShdw blurRad="63500" sx="102000" sy="102000" algn="ctr" rotWithShape="0">
              <a:prstClr val="black">
                <a:alpha val="40000"/>
              </a:prstClr>
            </a:outerShdw>
          </a:effectLst>
        </p:spPr>
      </p:pic>
      <p:sp>
        <p:nvSpPr>
          <p:cNvPr id="4" name="Text Placeholder 5">
            <a:extLst>
              <a:ext uri="{FF2B5EF4-FFF2-40B4-BE49-F238E27FC236}">
                <a16:creationId xmlns:a16="http://schemas.microsoft.com/office/drawing/2014/main" id="{1DC8779D-0152-A3FF-54D3-EE2D7598A096}"/>
              </a:ext>
            </a:extLst>
          </p:cNvPr>
          <p:cNvSpPr>
            <a:spLocks noGrp="1"/>
          </p:cNvSpPr>
          <p:nvPr>
            <p:ph type="body" sz="quarter" idx="15"/>
          </p:nvPr>
        </p:nvSpPr>
        <p:spPr>
          <a:xfrm>
            <a:off x="310897" y="832104"/>
            <a:ext cx="3134947" cy="5414147"/>
          </a:xfrm>
        </p:spPr>
        <p:txBody>
          <a:bodyPr/>
          <a:lstStyle/>
          <a:p>
            <a:r>
              <a:rPr lang="en-US" dirty="0">
                <a:solidFill>
                  <a:srgbClr val="1670FF"/>
                </a:solidFill>
                <a:latin typeface="+mj-lt"/>
              </a:rPr>
              <a:t>A </a:t>
            </a:r>
            <a:r>
              <a:rPr lang="en-US" i="1" u="sng" dirty="0">
                <a:solidFill>
                  <a:srgbClr val="1670FF"/>
                </a:solidFill>
                <a:latin typeface="+mj-lt"/>
              </a:rPr>
              <a:t>step</a:t>
            </a:r>
            <a:r>
              <a:rPr lang="en-US" dirty="0">
                <a:solidFill>
                  <a:srgbClr val="1670FF"/>
                </a:solidFill>
                <a:latin typeface="+mj-lt"/>
              </a:rPr>
              <a:t> is a back-and-forth interaction between your assistant and your customer</a:t>
            </a:r>
          </a:p>
          <a:p>
            <a:pPr marL="0" indent="0">
              <a:buNone/>
            </a:pPr>
            <a:endParaRPr lang="en-US" dirty="0">
              <a:solidFill>
                <a:srgbClr val="1670FF"/>
              </a:solidFill>
              <a:latin typeface="+mj-lt"/>
            </a:endParaRPr>
          </a:p>
          <a:p>
            <a:r>
              <a:rPr lang="en-US" b="0" i="1" u="sng" dirty="0">
                <a:solidFill>
                  <a:srgbClr val="000000"/>
                </a:solidFill>
                <a:effectLst/>
                <a:latin typeface="IBM Plex Sans" panose="020B0503050203000203" pitchFamily="34" charset="0"/>
              </a:rPr>
              <a:t>Conditions</a:t>
            </a:r>
            <a:r>
              <a:rPr lang="en-US" b="0" i="0" dirty="0">
                <a:solidFill>
                  <a:srgbClr val="000000"/>
                </a:solidFill>
                <a:effectLst/>
                <a:latin typeface="IBM Plex Sans" panose="020B0503050203000203" pitchFamily="34" charset="0"/>
              </a:rPr>
              <a:t> are requirements which must be met for the step to be triggered</a:t>
            </a:r>
            <a:endParaRPr lang="en-US" dirty="0">
              <a:solidFill>
                <a:srgbClr val="1670FF"/>
              </a:solidFill>
              <a:latin typeface="+mj-lt"/>
            </a:endParaRPr>
          </a:p>
        </p:txBody>
      </p:sp>
      <p:pic>
        <p:nvPicPr>
          <p:cNvPr id="7" name="Picture 6">
            <a:extLst>
              <a:ext uri="{FF2B5EF4-FFF2-40B4-BE49-F238E27FC236}">
                <a16:creationId xmlns:a16="http://schemas.microsoft.com/office/drawing/2014/main" id="{B45546AC-0B68-C66B-3A39-AC956529FA24}"/>
              </a:ext>
            </a:extLst>
          </p:cNvPr>
          <p:cNvPicPr>
            <a:picLocks noChangeAspect="1"/>
          </p:cNvPicPr>
          <p:nvPr/>
        </p:nvPicPr>
        <p:blipFill>
          <a:blip r:embed="rId3"/>
          <a:stretch>
            <a:fillRect/>
          </a:stretch>
        </p:blipFill>
        <p:spPr>
          <a:xfrm>
            <a:off x="8633860" y="932887"/>
            <a:ext cx="2839454" cy="5427312"/>
          </a:xfrm>
          <a:prstGeom prst="rect">
            <a:avLst/>
          </a:prstGeom>
          <a:effectLst>
            <a:outerShdw blurRad="63500" sx="102000" sy="102000" algn="ctr" rotWithShape="0">
              <a:prstClr val="black">
                <a:alpha val="40000"/>
              </a:prstClr>
            </a:outerShdw>
          </a:effectLst>
        </p:spPr>
      </p:pic>
      <p:cxnSp>
        <p:nvCxnSpPr>
          <p:cNvPr id="8" name="Straight Arrow Connector 7">
            <a:extLst>
              <a:ext uri="{FF2B5EF4-FFF2-40B4-BE49-F238E27FC236}">
                <a16:creationId xmlns:a16="http://schemas.microsoft.com/office/drawing/2014/main" id="{D4F70EAA-052C-5007-2A6D-BD6521D7CD75}"/>
              </a:ext>
            </a:extLst>
          </p:cNvPr>
          <p:cNvCxnSpPr>
            <a:cxnSpLocks/>
            <a:stCxn id="3" idx="3"/>
            <a:endCxn id="7" idx="1"/>
          </p:cNvCxnSpPr>
          <p:nvPr/>
        </p:nvCxnSpPr>
        <p:spPr>
          <a:xfrm>
            <a:off x="7775314" y="3646543"/>
            <a:ext cx="85854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8221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Let’s Build a Chatbot</a:t>
            </a:r>
          </a:p>
        </p:txBody>
      </p:sp>
    </p:spTree>
    <p:extLst>
      <p:ext uri="{BB962C8B-B14F-4D97-AF65-F5344CB8AC3E}">
        <p14:creationId xmlns:p14="http://schemas.microsoft.com/office/powerpoint/2010/main" val="64403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F7ABDE1-0333-DF62-3EB3-D2CCCA1435FB}"/>
              </a:ext>
            </a:extLst>
          </p:cNvPr>
          <p:cNvSpPr/>
          <p:nvPr/>
        </p:nvSpPr>
        <p:spPr>
          <a:xfrm>
            <a:off x="3909492" y="2241604"/>
            <a:ext cx="3995392" cy="3004646"/>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Demo Example – </a:t>
            </a:r>
            <a:r>
              <a:rPr lang="en-CA" b="1" dirty="0" err="1">
                <a:latin typeface="+mj-lt"/>
              </a:rPr>
              <a:t>ConnectMe</a:t>
            </a:r>
            <a:r>
              <a:rPr lang="en-CA" b="1" dirty="0">
                <a:latin typeface="+mj-lt"/>
              </a:rPr>
              <a:t> Inc. </a:t>
            </a:r>
          </a:p>
        </p:txBody>
      </p:sp>
      <p:pic>
        <p:nvPicPr>
          <p:cNvPr id="4" name="Graphic 3">
            <a:extLst>
              <a:ext uri="{FF2B5EF4-FFF2-40B4-BE49-F238E27FC236}">
                <a16:creationId xmlns:a16="http://schemas.microsoft.com/office/drawing/2014/main" id="{04DCEE92-11CF-59CF-7303-8605DF9524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7160" y="2624839"/>
            <a:ext cx="615028" cy="615028"/>
          </a:xfrm>
          <a:prstGeom prst="rect">
            <a:avLst/>
          </a:prstGeom>
        </p:spPr>
      </p:pic>
      <p:sp>
        <p:nvSpPr>
          <p:cNvPr id="8" name="TextBox 7">
            <a:extLst>
              <a:ext uri="{FF2B5EF4-FFF2-40B4-BE49-F238E27FC236}">
                <a16:creationId xmlns:a16="http://schemas.microsoft.com/office/drawing/2014/main" id="{B33E3DD7-5DCB-E2A3-33AA-43290DEA605F}"/>
              </a:ext>
            </a:extLst>
          </p:cNvPr>
          <p:cNvSpPr txBox="1"/>
          <p:nvPr/>
        </p:nvSpPr>
        <p:spPr>
          <a:xfrm>
            <a:off x="1122522" y="3239581"/>
            <a:ext cx="1359417" cy="323165"/>
          </a:xfrm>
          <a:prstGeom prst="rect">
            <a:avLst/>
          </a:prstGeom>
          <a:noFill/>
        </p:spPr>
        <p:txBody>
          <a:bodyPr wrap="square">
            <a:spAutoFit/>
          </a:bodyPr>
          <a:lstStyle/>
          <a:p>
            <a:pPr marL="0" indent="0" algn="ctr" fontAlgn="auto">
              <a:buFont typeface="Arial"/>
              <a:buNone/>
            </a:pPr>
            <a:r>
              <a:rPr lang="en-CA" sz="1500" dirty="0">
                <a:latin typeface="+mj-lt"/>
              </a:rPr>
              <a:t>Customer A</a:t>
            </a:r>
          </a:p>
        </p:txBody>
      </p:sp>
      <p:pic>
        <p:nvPicPr>
          <p:cNvPr id="9" name="Graphic 8">
            <a:extLst>
              <a:ext uri="{FF2B5EF4-FFF2-40B4-BE49-F238E27FC236}">
                <a16:creationId xmlns:a16="http://schemas.microsoft.com/office/drawing/2014/main" id="{020C0C11-B122-BADA-747F-DF20D8810B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7160" y="3990114"/>
            <a:ext cx="615028" cy="615028"/>
          </a:xfrm>
          <a:prstGeom prst="rect">
            <a:avLst/>
          </a:prstGeom>
        </p:spPr>
      </p:pic>
      <p:sp>
        <p:nvSpPr>
          <p:cNvPr id="10" name="TextBox 9">
            <a:extLst>
              <a:ext uri="{FF2B5EF4-FFF2-40B4-BE49-F238E27FC236}">
                <a16:creationId xmlns:a16="http://schemas.microsoft.com/office/drawing/2014/main" id="{A62F4B8E-E048-90BB-2DD1-339F82B472E2}"/>
              </a:ext>
            </a:extLst>
          </p:cNvPr>
          <p:cNvSpPr txBox="1"/>
          <p:nvPr/>
        </p:nvSpPr>
        <p:spPr>
          <a:xfrm>
            <a:off x="1122523" y="4605142"/>
            <a:ext cx="1359417" cy="323165"/>
          </a:xfrm>
          <a:prstGeom prst="rect">
            <a:avLst/>
          </a:prstGeom>
          <a:noFill/>
        </p:spPr>
        <p:txBody>
          <a:bodyPr wrap="square">
            <a:spAutoFit/>
          </a:bodyPr>
          <a:lstStyle/>
          <a:p>
            <a:pPr marL="0" indent="0" algn="ctr" fontAlgn="auto">
              <a:buFont typeface="Arial"/>
              <a:buNone/>
            </a:pPr>
            <a:r>
              <a:rPr lang="en-CA" sz="1500" dirty="0">
                <a:latin typeface="+mj-lt"/>
              </a:rPr>
              <a:t>Customer B</a:t>
            </a:r>
          </a:p>
        </p:txBody>
      </p:sp>
      <p:sp>
        <p:nvSpPr>
          <p:cNvPr id="11" name="TextBox 10">
            <a:extLst>
              <a:ext uri="{FF2B5EF4-FFF2-40B4-BE49-F238E27FC236}">
                <a16:creationId xmlns:a16="http://schemas.microsoft.com/office/drawing/2014/main" id="{79A1E2D8-D97F-AF29-39A9-804B47550AC8}"/>
              </a:ext>
            </a:extLst>
          </p:cNvPr>
          <p:cNvSpPr txBox="1"/>
          <p:nvPr/>
        </p:nvSpPr>
        <p:spPr>
          <a:xfrm>
            <a:off x="6235039" y="2241604"/>
            <a:ext cx="1664804" cy="323165"/>
          </a:xfrm>
          <a:prstGeom prst="rect">
            <a:avLst/>
          </a:prstGeom>
          <a:noFill/>
        </p:spPr>
        <p:txBody>
          <a:bodyPr wrap="square">
            <a:spAutoFit/>
          </a:bodyPr>
          <a:lstStyle/>
          <a:p>
            <a:pPr marL="0" indent="0" algn="r" fontAlgn="auto">
              <a:buFont typeface="Arial"/>
              <a:buNone/>
            </a:pPr>
            <a:r>
              <a:rPr lang="en-CA" sz="1500" dirty="0" err="1">
                <a:latin typeface="+mj-lt"/>
              </a:rPr>
              <a:t>ConnectMe</a:t>
            </a:r>
            <a:r>
              <a:rPr lang="en-CA" sz="1500" dirty="0">
                <a:latin typeface="+mj-lt"/>
              </a:rPr>
              <a:t> Inc.</a:t>
            </a:r>
          </a:p>
        </p:txBody>
      </p:sp>
      <p:pic>
        <p:nvPicPr>
          <p:cNvPr id="16" name="Graphic 15">
            <a:extLst>
              <a:ext uri="{FF2B5EF4-FFF2-40B4-BE49-F238E27FC236}">
                <a16:creationId xmlns:a16="http://schemas.microsoft.com/office/drawing/2014/main" id="{B10A95E1-E7B1-446F-447E-6D65EFC133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1107" y="2624267"/>
            <a:ext cx="615600" cy="615600"/>
          </a:xfrm>
          <a:prstGeom prst="rect">
            <a:avLst/>
          </a:prstGeom>
        </p:spPr>
      </p:pic>
      <p:sp>
        <p:nvSpPr>
          <p:cNvPr id="17" name="TextBox 16">
            <a:extLst>
              <a:ext uri="{FF2B5EF4-FFF2-40B4-BE49-F238E27FC236}">
                <a16:creationId xmlns:a16="http://schemas.microsoft.com/office/drawing/2014/main" id="{30693693-89A7-C028-8153-A45DD4B66E9E}"/>
              </a:ext>
            </a:extLst>
          </p:cNvPr>
          <p:cNvSpPr txBox="1"/>
          <p:nvPr/>
        </p:nvSpPr>
        <p:spPr>
          <a:xfrm>
            <a:off x="4081919" y="3239867"/>
            <a:ext cx="913975" cy="553998"/>
          </a:xfrm>
          <a:prstGeom prst="rect">
            <a:avLst/>
          </a:prstGeom>
          <a:noFill/>
        </p:spPr>
        <p:txBody>
          <a:bodyPr wrap="square">
            <a:spAutoFit/>
          </a:bodyPr>
          <a:lstStyle/>
          <a:p>
            <a:pPr marL="0" indent="0" algn="ctr" fontAlgn="auto">
              <a:buFont typeface="Arial"/>
              <a:buNone/>
            </a:pPr>
            <a:r>
              <a:rPr lang="en-CA" sz="1500" dirty="0">
                <a:latin typeface="+mj-lt"/>
              </a:rPr>
              <a:t>Support Rep A</a:t>
            </a:r>
          </a:p>
        </p:txBody>
      </p:sp>
      <p:pic>
        <p:nvPicPr>
          <p:cNvPr id="18" name="Graphic 17">
            <a:extLst>
              <a:ext uri="{FF2B5EF4-FFF2-40B4-BE49-F238E27FC236}">
                <a16:creationId xmlns:a16="http://schemas.microsoft.com/office/drawing/2014/main" id="{F3F97427-9836-D177-C464-F5785D0210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6982" y="3989828"/>
            <a:ext cx="615600" cy="615600"/>
          </a:xfrm>
          <a:prstGeom prst="rect">
            <a:avLst/>
          </a:prstGeom>
        </p:spPr>
      </p:pic>
      <p:sp>
        <p:nvSpPr>
          <p:cNvPr id="19" name="TextBox 18">
            <a:extLst>
              <a:ext uri="{FF2B5EF4-FFF2-40B4-BE49-F238E27FC236}">
                <a16:creationId xmlns:a16="http://schemas.microsoft.com/office/drawing/2014/main" id="{D2833DC4-EBAE-1068-16AC-01328B8BA582}"/>
              </a:ext>
            </a:extLst>
          </p:cNvPr>
          <p:cNvSpPr txBox="1"/>
          <p:nvPr/>
        </p:nvSpPr>
        <p:spPr>
          <a:xfrm>
            <a:off x="4047794" y="4605428"/>
            <a:ext cx="913975" cy="553998"/>
          </a:xfrm>
          <a:prstGeom prst="rect">
            <a:avLst/>
          </a:prstGeom>
          <a:noFill/>
        </p:spPr>
        <p:txBody>
          <a:bodyPr wrap="square">
            <a:spAutoFit/>
          </a:bodyPr>
          <a:lstStyle/>
          <a:p>
            <a:pPr marL="0" indent="0" algn="ctr" fontAlgn="auto">
              <a:buFont typeface="Arial"/>
              <a:buNone/>
            </a:pPr>
            <a:r>
              <a:rPr lang="en-CA" sz="1500" dirty="0">
                <a:latin typeface="+mj-lt"/>
              </a:rPr>
              <a:t>Support Rep B</a:t>
            </a:r>
          </a:p>
        </p:txBody>
      </p:sp>
      <p:pic>
        <p:nvPicPr>
          <p:cNvPr id="21" name="Graphic 20">
            <a:extLst>
              <a:ext uri="{FF2B5EF4-FFF2-40B4-BE49-F238E27FC236}">
                <a16:creationId xmlns:a16="http://schemas.microsoft.com/office/drawing/2014/main" id="{B39D0FE5-48F8-B1E5-94E0-7F80582E34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7375" y="2624267"/>
            <a:ext cx="615600" cy="615600"/>
          </a:xfrm>
          <a:prstGeom prst="rect">
            <a:avLst/>
          </a:prstGeom>
        </p:spPr>
      </p:pic>
      <p:pic>
        <p:nvPicPr>
          <p:cNvPr id="23" name="Graphic 22">
            <a:extLst>
              <a:ext uri="{FF2B5EF4-FFF2-40B4-BE49-F238E27FC236}">
                <a16:creationId xmlns:a16="http://schemas.microsoft.com/office/drawing/2014/main" id="{2E6FEF73-D5F8-D909-4BBE-0F7CCB079B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7375" y="3987894"/>
            <a:ext cx="615600" cy="615600"/>
          </a:xfrm>
          <a:prstGeom prst="rect">
            <a:avLst/>
          </a:prstGeom>
        </p:spPr>
      </p:pic>
      <p:cxnSp>
        <p:nvCxnSpPr>
          <p:cNvPr id="24" name="Straight Arrow Connector 23">
            <a:extLst>
              <a:ext uri="{FF2B5EF4-FFF2-40B4-BE49-F238E27FC236}">
                <a16:creationId xmlns:a16="http://schemas.microsoft.com/office/drawing/2014/main" id="{0189B0CC-D863-5125-8BFE-09DEE9CC4EDA}"/>
              </a:ext>
            </a:extLst>
          </p:cNvPr>
          <p:cNvCxnSpPr>
            <a:cxnSpLocks/>
            <a:stCxn id="16" idx="3"/>
            <a:endCxn id="21" idx="1"/>
          </p:cNvCxnSpPr>
          <p:nvPr/>
        </p:nvCxnSpPr>
        <p:spPr>
          <a:xfrm>
            <a:off x="4846707" y="2932067"/>
            <a:ext cx="2070668" cy="0"/>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9725972-EEEF-8C05-F0CC-B66DFF27D6FE}"/>
              </a:ext>
            </a:extLst>
          </p:cNvPr>
          <p:cNvCxnSpPr>
            <a:cxnSpLocks/>
          </p:cNvCxnSpPr>
          <p:nvPr/>
        </p:nvCxnSpPr>
        <p:spPr>
          <a:xfrm>
            <a:off x="4961769" y="2998943"/>
            <a:ext cx="1851476" cy="1222343"/>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1873D99-A999-99DD-3A26-889A3C0B7405}"/>
              </a:ext>
            </a:extLst>
          </p:cNvPr>
          <p:cNvCxnSpPr>
            <a:cxnSpLocks/>
            <a:stCxn id="18" idx="3"/>
            <a:endCxn id="23" idx="1"/>
          </p:cNvCxnSpPr>
          <p:nvPr/>
        </p:nvCxnSpPr>
        <p:spPr>
          <a:xfrm flipV="1">
            <a:off x="4812582" y="4295694"/>
            <a:ext cx="2104793" cy="1934"/>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F862AD6-5F11-C857-E3CA-4B06DE8E2E15}"/>
              </a:ext>
            </a:extLst>
          </p:cNvPr>
          <p:cNvCxnSpPr>
            <a:cxnSpLocks/>
          </p:cNvCxnSpPr>
          <p:nvPr/>
        </p:nvCxnSpPr>
        <p:spPr>
          <a:xfrm flipV="1">
            <a:off x="4916712" y="2998943"/>
            <a:ext cx="1885601" cy="1238322"/>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C9D2E8A-CA02-C49B-F11E-69DB6117EB89}"/>
              </a:ext>
            </a:extLst>
          </p:cNvPr>
          <p:cNvCxnSpPr>
            <a:cxnSpLocks/>
            <a:stCxn id="4" idx="3"/>
            <a:endCxn id="16" idx="1"/>
          </p:cNvCxnSpPr>
          <p:nvPr/>
        </p:nvCxnSpPr>
        <p:spPr>
          <a:xfrm flipV="1">
            <a:off x="2092188" y="2932067"/>
            <a:ext cx="2138919" cy="286"/>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F10CCA1-217E-B30D-D13F-571CD9FC02DD}"/>
              </a:ext>
            </a:extLst>
          </p:cNvPr>
          <p:cNvCxnSpPr>
            <a:cxnSpLocks/>
            <a:stCxn id="9" idx="3"/>
            <a:endCxn id="18" idx="1"/>
          </p:cNvCxnSpPr>
          <p:nvPr/>
        </p:nvCxnSpPr>
        <p:spPr>
          <a:xfrm>
            <a:off x="2092188" y="4297628"/>
            <a:ext cx="2104794" cy="0"/>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1E76458-75BF-5E4B-672D-14F964499849}"/>
              </a:ext>
            </a:extLst>
          </p:cNvPr>
          <p:cNvSpPr txBox="1"/>
          <p:nvPr/>
        </p:nvSpPr>
        <p:spPr>
          <a:xfrm>
            <a:off x="6545467" y="3237934"/>
            <a:ext cx="1359417" cy="323165"/>
          </a:xfrm>
          <a:prstGeom prst="rect">
            <a:avLst/>
          </a:prstGeom>
          <a:noFill/>
        </p:spPr>
        <p:txBody>
          <a:bodyPr wrap="square">
            <a:spAutoFit/>
          </a:bodyPr>
          <a:lstStyle/>
          <a:p>
            <a:pPr marL="0" indent="0" algn="ctr" fontAlgn="auto">
              <a:buFont typeface="Arial"/>
              <a:buNone/>
            </a:pPr>
            <a:r>
              <a:rPr lang="en-CA" sz="1500" dirty="0">
                <a:latin typeface="+mj-lt"/>
              </a:rPr>
              <a:t>Database</a:t>
            </a:r>
          </a:p>
        </p:txBody>
      </p:sp>
      <p:sp>
        <p:nvSpPr>
          <p:cNvPr id="47" name="TextBox 46">
            <a:extLst>
              <a:ext uri="{FF2B5EF4-FFF2-40B4-BE49-F238E27FC236}">
                <a16:creationId xmlns:a16="http://schemas.microsoft.com/office/drawing/2014/main" id="{8B0BAAFD-8F2E-7B51-5567-3FF577449663}"/>
              </a:ext>
            </a:extLst>
          </p:cNvPr>
          <p:cNvSpPr txBox="1"/>
          <p:nvPr/>
        </p:nvSpPr>
        <p:spPr>
          <a:xfrm>
            <a:off x="6545467" y="4607341"/>
            <a:ext cx="1359417" cy="323165"/>
          </a:xfrm>
          <a:prstGeom prst="rect">
            <a:avLst/>
          </a:prstGeom>
          <a:noFill/>
        </p:spPr>
        <p:txBody>
          <a:bodyPr wrap="square">
            <a:spAutoFit/>
          </a:bodyPr>
          <a:lstStyle/>
          <a:p>
            <a:pPr marL="0" indent="0" algn="ctr" fontAlgn="auto">
              <a:buFont typeface="Arial"/>
              <a:buNone/>
            </a:pPr>
            <a:r>
              <a:rPr lang="en-CA" sz="1500" dirty="0">
                <a:latin typeface="+mj-lt"/>
              </a:rPr>
              <a:t>FAQ Manual</a:t>
            </a:r>
          </a:p>
        </p:txBody>
      </p:sp>
      <p:sp>
        <p:nvSpPr>
          <p:cNvPr id="61" name="Text Placeholder 5">
            <a:extLst>
              <a:ext uri="{FF2B5EF4-FFF2-40B4-BE49-F238E27FC236}">
                <a16:creationId xmlns:a16="http://schemas.microsoft.com/office/drawing/2014/main" id="{7AE9080D-A62E-AA4A-B27A-6558CBD6ABE5}"/>
              </a:ext>
            </a:extLst>
          </p:cNvPr>
          <p:cNvSpPr txBox="1">
            <a:spLocks/>
          </p:cNvSpPr>
          <p:nvPr/>
        </p:nvSpPr>
        <p:spPr>
          <a:xfrm>
            <a:off x="316353" y="1208792"/>
            <a:ext cx="11297171" cy="515179"/>
          </a:xfrm>
          <a:prstGeom prst="rect">
            <a:avLst/>
          </a:prstGeom>
        </p:spPr>
        <p:txBody>
          <a:bodyPr/>
          <a:lstStyle>
            <a:lvl1pPr marL="342900" indent="-342900" algn="l" defTabSz="609570" rtl="0" eaLnBrk="1" latinLnBrk="0" hangingPunct="1">
              <a:lnSpc>
                <a:spcPct val="100000"/>
              </a:lnSpc>
              <a:spcBef>
                <a:spcPts val="0"/>
              </a:spcBef>
              <a:spcAft>
                <a:spcPts val="0"/>
              </a:spcAft>
              <a:buFont typeface="Arial"/>
              <a:buChar char="•"/>
              <a:defRPr sz="1800" kern="1200" baseline="0">
                <a:solidFill>
                  <a:schemeClr val="tx1"/>
                </a:solidFill>
                <a:latin typeface="Arial"/>
                <a:ea typeface="Arial" panose="020B0604020202020204" pitchFamily="34" charset="0"/>
                <a:cs typeface="Arial"/>
              </a:defRPr>
            </a:lvl1pPr>
            <a:lvl2pPr marL="740664" indent="-23070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fontAlgn="auto">
              <a:buNone/>
            </a:pPr>
            <a:r>
              <a:rPr lang="en-CA" dirty="0" err="1">
                <a:solidFill>
                  <a:srgbClr val="1670FF"/>
                </a:solidFill>
                <a:latin typeface="+mj-lt"/>
              </a:rPr>
              <a:t>ConnectMe</a:t>
            </a:r>
            <a:r>
              <a:rPr lang="en-CA" dirty="0">
                <a:solidFill>
                  <a:srgbClr val="1670FF"/>
                </a:solidFill>
                <a:latin typeface="+mj-lt"/>
              </a:rPr>
              <a:t> Inc. is a telecommunications company with cable, internet, and phone services</a:t>
            </a:r>
          </a:p>
        </p:txBody>
      </p:sp>
      <p:sp>
        <p:nvSpPr>
          <p:cNvPr id="7" name="TextBox 6">
            <a:extLst>
              <a:ext uri="{FF2B5EF4-FFF2-40B4-BE49-F238E27FC236}">
                <a16:creationId xmlns:a16="http://schemas.microsoft.com/office/drawing/2014/main" id="{87776AEC-C5C2-D008-F4BE-3B2140DD1EEA}"/>
              </a:ext>
            </a:extLst>
          </p:cNvPr>
          <p:cNvSpPr txBox="1"/>
          <p:nvPr/>
        </p:nvSpPr>
        <p:spPr>
          <a:xfrm>
            <a:off x="8941663" y="2444234"/>
            <a:ext cx="2330827" cy="2585323"/>
          </a:xfrm>
          <a:prstGeom prst="rect">
            <a:avLst/>
          </a:prstGeom>
          <a:noFill/>
        </p:spPr>
        <p:txBody>
          <a:bodyPr wrap="square">
            <a:spAutoFit/>
          </a:bodyPr>
          <a:lstStyle/>
          <a:p>
            <a:pPr fontAlgn="auto"/>
            <a:r>
              <a:rPr lang="en-CA" dirty="0">
                <a:latin typeface="+mj-lt"/>
              </a:rPr>
              <a:t>Goals</a:t>
            </a:r>
          </a:p>
          <a:p>
            <a:pPr marL="285750" indent="-285750" fontAlgn="auto">
              <a:buFont typeface="Arial" panose="020B0604020202020204" pitchFamily="34" charset="0"/>
              <a:buChar char="•"/>
            </a:pPr>
            <a:r>
              <a:rPr lang="en-CA" dirty="0">
                <a:latin typeface="+mj-lt"/>
              </a:rPr>
              <a:t>Streamline bill payment services</a:t>
            </a:r>
          </a:p>
          <a:p>
            <a:pPr marL="285750" indent="-285750" fontAlgn="auto">
              <a:buFont typeface="Arial" panose="020B0604020202020204" pitchFamily="34" charset="0"/>
              <a:buChar char="•"/>
            </a:pPr>
            <a:endParaRPr lang="en-CA" dirty="0">
              <a:latin typeface="+mj-lt"/>
            </a:endParaRPr>
          </a:p>
          <a:p>
            <a:pPr marL="285750" indent="-285750" fontAlgn="auto">
              <a:buFont typeface="Arial" panose="020B0604020202020204" pitchFamily="34" charset="0"/>
              <a:buChar char="•"/>
            </a:pPr>
            <a:r>
              <a:rPr lang="en-CA" dirty="0">
                <a:latin typeface="+mj-lt"/>
              </a:rPr>
              <a:t>Update account data in real-time</a:t>
            </a:r>
          </a:p>
          <a:p>
            <a:pPr marL="285750" indent="-285750" fontAlgn="auto">
              <a:buFont typeface="Arial" panose="020B0604020202020204" pitchFamily="34" charset="0"/>
              <a:buChar char="•"/>
            </a:pPr>
            <a:endParaRPr lang="en-CA" dirty="0">
              <a:latin typeface="+mj-lt"/>
            </a:endParaRPr>
          </a:p>
          <a:p>
            <a:pPr marL="285750" indent="-285750" fontAlgn="auto">
              <a:buFont typeface="Arial" panose="020B0604020202020204" pitchFamily="34" charset="0"/>
              <a:buChar char="•"/>
            </a:pPr>
            <a:r>
              <a:rPr lang="en-CA" dirty="0">
                <a:latin typeface="+mj-lt"/>
              </a:rPr>
              <a:t>Provide 24/7 support</a:t>
            </a:r>
          </a:p>
        </p:txBody>
      </p:sp>
      <p:sp>
        <p:nvSpPr>
          <p:cNvPr id="12" name="Arrow: Right 11">
            <a:extLst>
              <a:ext uri="{FF2B5EF4-FFF2-40B4-BE49-F238E27FC236}">
                <a16:creationId xmlns:a16="http://schemas.microsoft.com/office/drawing/2014/main" id="{B5DE4336-AD7F-1E10-A3E2-B976ABEF7958}"/>
              </a:ext>
            </a:extLst>
          </p:cNvPr>
          <p:cNvSpPr/>
          <p:nvPr/>
        </p:nvSpPr>
        <p:spPr>
          <a:xfrm>
            <a:off x="8054072" y="3472715"/>
            <a:ext cx="778132" cy="515179"/>
          </a:xfrm>
          <a:prstGeom prst="rightArrow">
            <a:avLst/>
          </a:prstGeom>
          <a:solidFill>
            <a:srgbClr val="FFB600"/>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Tree>
    <p:extLst>
      <p:ext uri="{BB962C8B-B14F-4D97-AF65-F5344CB8AC3E}">
        <p14:creationId xmlns:p14="http://schemas.microsoft.com/office/powerpoint/2010/main" val="395525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t>
            </a:r>
            <a:r>
              <a:rPr lang="en-CA" b="1" dirty="0" err="1">
                <a:latin typeface="+mj-lt"/>
              </a:rPr>
              <a:t>Watsonx</a:t>
            </a:r>
            <a:r>
              <a:rPr lang="en-CA" b="1" dirty="0">
                <a:latin typeface="+mj-lt"/>
              </a:rPr>
              <a:t> Assistant Instance</a:t>
            </a:r>
          </a:p>
        </p:txBody>
      </p:sp>
      <p:pic>
        <p:nvPicPr>
          <p:cNvPr id="4" name="Picture 3">
            <a:extLst>
              <a:ext uri="{FF2B5EF4-FFF2-40B4-BE49-F238E27FC236}">
                <a16:creationId xmlns:a16="http://schemas.microsoft.com/office/drawing/2014/main" id="{BDAB4607-88D4-67C6-0F55-666DA9C9FF9C}"/>
              </a:ext>
            </a:extLst>
          </p:cNvPr>
          <p:cNvPicPr>
            <a:picLocks noChangeAspect="1"/>
          </p:cNvPicPr>
          <p:nvPr/>
        </p:nvPicPr>
        <p:blipFill>
          <a:blip r:embed="rId2"/>
          <a:stretch>
            <a:fillRect/>
          </a:stretch>
        </p:blipFill>
        <p:spPr>
          <a:xfrm>
            <a:off x="621374" y="972152"/>
            <a:ext cx="10949252" cy="537089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7393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t>
            </a:r>
            <a:r>
              <a:rPr lang="en-CA" b="1" dirty="0" err="1">
                <a:latin typeface="+mj-lt"/>
              </a:rPr>
              <a:t>Watsonx</a:t>
            </a:r>
            <a:r>
              <a:rPr lang="en-CA" b="1" dirty="0">
                <a:latin typeface="+mj-lt"/>
              </a:rPr>
              <a:t> Assistant</a:t>
            </a:r>
          </a:p>
        </p:txBody>
      </p:sp>
      <p:pic>
        <p:nvPicPr>
          <p:cNvPr id="4" name="Picture 3">
            <a:extLst>
              <a:ext uri="{FF2B5EF4-FFF2-40B4-BE49-F238E27FC236}">
                <a16:creationId xmlns:a16="http://schemas.microsoft.com/office/drawing/2014/main" id="{FF81E442-BF05-F540-BE20-DAD8B9124858}"/>
              </a:ext>
            </a:extLst>
          </p:cNvPr>
          <p:cNvPicPr>
            <a:picLocks noChangeAspect="1"/>
          </p:cNvPicPr>
          <p:nvPr/>
        </p:nvPicPr>
        <p:blipFill>
          <a:blip r:embed="rId2"/>
          <a:stretch>
            <a:fillRect/>
          </a:stretch>
        </p:blipFill>
        <p:spPr>
          <a:xfrm>
            <a:off x="2173705" y="1013945"/>
            <a:ext cx="7844590" cy="516136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490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Customize Web Chat</a:t>
            </a:r>
          </a:p>
        </p:txBody>
      </p:sp>
      <p:pic>
        <p:nvPicPr>
          <p:cNvPr id="9" name="Picture 8">
            <a:extLst>
              <a:ext uri="{FF2B5EF4-FFF2-40B4-BE49-F238E27FC236}">
                <a16:creationId xmlns:a16="http://schemas.microsoft.com/office/drawing/2014/main" id="{F6E497BC-C703-2198-F56B-6DA3B2FAB76A}"/>
              </a:ext>
            </a:extLst>
          </p:cNvPr>
          <p:cNvPicPr>
            <a:picLocks noChangeAspect="1"/>
          </p:cNvPicPr>
          <p:nvPr/>
        </p:nvPicPr>
        <p:blipFill>
          <a:blip r:embed="rId2"/>
          <a:stretch>
            <a:fillRect/>
          </a:stretch>
        </p:blipFill>
        <p:spPr>
          <a:xfrm>
            <a:off x="663672" y="1039528"/>
            <a:ext cx="10864656" cy="52553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9643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Action From Scratch and Set Initial Phrase</a:t>
            </a:r>
          </a:p>
        </p:txBody>
      </p:sp>
      <p:pic>
        <p:nvPicPr>
          <p:cNvPr id="3" name="Picture 2">
            <a:extLst>
              <a:ext uri="{FF2B5EF4-FFF2-40B4-BE49-F238E27FC236}">
                <a16:creationId xmlns:a16="http://schemas.microsoft.com/office/drawing/2014/main" id="{BB0DC798-0B65-8A02-7BAD-711DE3360831}"/>
              </a:ext>
            </a:extLst>
          </p:cNvPr>
          <p:cNvPicPr>
            <a:picLocks noChangeAspect="1"/>
          </p:cNvPicPr>
          <p:nvPr/>
        </p:nvPicPr>
        <p:blipFill>
          <a:blip r:embed="rId2"/>
          <a:stretch>
            <a:fillRect/>
          </a:stretch>
        </p:blipFill>
        <p:spPr>
          <a:xfrm>
            <a:off x="2842707" y="3697774"/>
            <a:ext cx="6506585" cy="2765534"/>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C0C030FF-E3A6-4395-7129-553F47C8B6D1}"/>
              </a:ext>
            </a:extLst>
          </p:cNvPr>
          <p:cNvPicPr>
            <a:picLocks noChangeAspect="1"/>
          </p:cNvPicPr>
          <p:nvPr/>
        </p:nvPicPr>
        <p:blipFill>
          <a:blip r:embed="rId3"/>
          <a:stretch>
            <a:fillRect/>
          </a:stretch>
        </p:blipFill>
        <p:spPr>
          <a:xfrm>
            <a:off x="2842707" y="1023515"/>
            <a:ext cx="6506585" cy="2136712"/>
          </a:xfrm>
          <a:prstGeom prst="rect">
            <a:avLst/>
          </a:prstGeom>
          <a:effectLst>
            <a:outerShdw blurRad="63500" sx="102000" sy="102000" algn="ctr" rotWithShape="0">
              <a:prstClr val="black">
                <a:alpha val="40000"/>
              </a:prstClr>
            </a:outerShdw>
          </a:effectLst>
        </p:spPr>
      </p:pic>
      <p:cxnSp>
        <p:nvCxnSpPr>
          <p:cNvPr id="7" name="Straight Arrow Connector 6">
            <a:extLst>
              <a:ext uri="{FF2B5EF4-FFF2-40B4-BE49-F238E27FC236}">
                <a16:creationId xmlns:a16="http://schemas.microsoft.com/office/drawing/2014/main" id="{5E551B73-5094-BA44-6AC2-C6E7F105990B}"/>
              </a:ext>
            </a:extLst>
          </p:cNvPr>
          <p:cNvCxnSpPr>
            <a:cxnSpLocks/>
            <a:stCxn id="6" idx="2"/>
            <a:endCxn id="3" idx="0"/>
          </p:cNvCxnSpPr>
          <p:nvPr/>
        </p:nvCxnSpPr>
        <p:spPr>
          <a:xfrm>
            <a:off x="6096000" y="3160227"/>
            <a:ext cx="0" cy="537547"/>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331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More Example Phrases</a:t>
            </a:r>
          </a:p>
        </p:txBody>
      </p:sp>
      <p:pic>
        <p:nvPicPr>
          <p:cNvPr id="3" name="Picture 2">
            <a:extLst>
              <a:ext uri="{FF2B5EF4-FFF2-40B4-BE49-F238E27FC236}">
                <a16:creationId xmlns:a16="http://schemas.microsoft.com/office/drawing/2014/main" id="{68690E9C-A97A-F4DC-F0E6-6C690996F6D1}"/>
              </a:ext>
            </a:extLst>
          </p:cNvPr>
          <p:cNvPicPr>
            <a:picLocks noChangeAspect="1"/>
          </p:cNvPicPr>
          <p:nvPr/>
        </p:nvPicPr>
        <p:blipFill>
          <a:blip r:embed="rId2"/>
          <a:stretch>
            <a:fillRect/>
          </a:stretch>
        </p:blipFill>
        <p:spPr>
          <a:xfrm>
            <a:off x="3094101" y="847024"/>
            <a:ext cx="6003797" cy="5522012"/>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2B4B231D-9A9A-CAF5-6832-444CAB3115B3}"/>
              </a:ext>
            </a:extLst>
          </p:cNvPr>
          <p:cNvSpPr/>
          <p:nvPr/>
        </p:nvSpPr>
        <p:spPr>
          <a:xfrm>
            <a:off x="3272588" y="2011680"/>
            <a:ext cx="4167739" cy="442762"/>
          </a:xfrm>
          <a:prstGeom prst="rect">
            <a:avLst/>
          </a:prstGeom>
          <a:ln w="28575">
            <a:solidFill>
              <a:srgbClr val="1670FF"/>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cxnSp>
        <p:nvCxnSpPr>
          <p:cNvPr id="6" name="Straight Arrow Connector 5">
            <a:extLst>
              <a:ext uri="{FF2B5EF4-FFF2-40B4-BE49-F238E27FC236}">
                <a16:creationId xmlns:a16="http://schemas.microsoft.com/office/drawing/2014/main" id="{8498B6F6-37A4-364A-E589-25A4D1659635}"/>
              </a:ext>
            </a:extLst>
          </p:cNvPr>
          <p:cNvCxnSpPr>
            <a:cxnSpLocks/>
          </p:cNvCxnSpPr>
          <p:nvPr/>
        </p:nvCxnSpPr>
        <p:spPr>
          <a:xfrm flipH="1">
            <a:off x="7517331" y="2233061"/>
            <a:ext cx="193467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3DB10E5-3146-6392-396A-7703C237927D}"/>
              </a:ext>
            </a:extLst>
          </p:cNvPr>
          <p:cNvSpPr txBox="1"/>
          <p:nvPr/>
        </p:nvSpPr>
        <p:spPr>
          <a:xfrm>
            <a:off x="9413507" y="2048395"/>
            <a:ext cx="483670" cy="369332"/>
          </a:xfrm>
          <a:prstGeom prst="rect">
            <a:avLst/>
          </a:prstGeom>
          <a:noFill/>
        </p:spPr>
        <p:txBody>
          <a:bodyPr wrap="square">
            <a:spAutoFit/>
          </a:bodyPr>
          <a:lstStyle/>
          <a:p>
            <a:r>
              <a:rPr lang="en-CA" dirty="0"/>
              <a:t>⭐</a:t>
            </a:r>
          </a:p>
        </p:txBody>
      </p:sp>
    </p:spTree>
    <p:extLst>
      <p:ext uri="{BB962C8B-B14F-4D97-AF65-F5344CB8AC3E}">
        <p14:creationId xmlns:p14="http://schemas.microsoft.com/office/powerpoint/2010/main" val="1995336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First Step</a:t>
            </a:r>
          </a:p>
        </p:txBody>
      </p:sp>
      <p:pic>
        <p:nvPicPr>
          <p:cNvPr id="8" name="Picture 7">
            <a:extLst>
              <a:ext uri="{FF2B5EF4-FFF2-40B4-BE49-F238E27FC236}">
                <a16:creationId xmlns:a16="http://schemas.microsoft.com/office/drawing/2014/main" id="{6DCC631B-FCE9-E3B0-8095-A9722330E72E}"/>
              </a:ext>
            </a:extLst>
          </p:cNvPr>
          <p:cNvPicPr>
            <a:picLocks noChangeAspect="1"/>
          </p:cNvPicPr>
          <p:nvPr/>
        </p:nvPicPr>
        <p:blipFill>
          <a:blip r:embed="rId2"/>
          <a:stretch>
            <a:fillRect/>
          </a:stretch>
        </p:blipFill>
        <p:spPr>
          <a:xfrm>
            <a:off x="1296442" y="1033812"/>
            <a:ext cx="9599115" cy="503010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8327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Custom Response Options</a:t>
            </a:r>
          </a:p>
        </p:txBody>
      </p:sp>
      <p:pic>
        <p:nvPicPr>
          <p:cNvPr id="3" name="Picture 2">
            <a:extLst>
              <a:ext uri="{FF2B5EF4-FFF2-40B4-BE49-F238E27FC236}">
                <a16:creationId xmlns:a16="http://schemas.microsoft.com/office/drawing/2014/main" id="{A47A45A7-D298-F784-1676-DF0B18842000}"/>
              </a:ext>
            </a:extLst>
          </p:cNvPr>
          <p:cNvPicPr>
            <a:picLocks noChangeAspect="1"/>
          </p:cNvPicPr>
          <p:nvPr/>
        </p:nvPicPr>
        <p:blipFill>
          <a:blip r:embed="rId3"/>
          <a:stretch>
            <a:fillRect/>
          </a:stretch>
        </p:blipFill>
        <p:spPr>
          <a:xfrm>
            <a:off x="686997" y="2085000"/>
            <a:ext cx="5004740" cy="3169261"/>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C43675B-D02B-FEB5-5CED-87173282F56A}"/>
              </a:ext>
            </a:extLst>
          </p:cNvPr>
          <p:cNvPicPr>
            <a:picLocks noChangeAspect="1"/>
          </p:cNvPicPr>
          <p:nvPr/>
        </p:nvPicPr>
        <p:blipFill>
          <a:blip r:embed="rId4"/>
          <a:stretch>
            <a:fillRect/>
          </a:stretch>
        </p:blipFill>
        <p:spPr>
          <a:xfrm>
            <a:off x="6134500" y="1422406"/>
            <a:ext cx="5415783" cy="4494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1423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Agenda</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p:txBody>
          <a:bodyPr/>
          <a:lstStyle/>
          <a:p>
            <a:r>
              <a:rPr lang="en-CA" dirty="0">
                <a:latin typeface="+mj-lt"/>
              </a:rPr>
              <a:t>Overview of </a:t>
            </a:r>
            <a:r>
              <a:rPr lang="en-CA" dirty="0" err="1">
                <a:latin typeface="+mj-lt"/>
              </a:rPr>
              <a:t>Watsonx</a:t>
            </a:r>
            <a:r>
              <a:rPr lang="en-CA" dirty="0">
                <a:latin typeface="+mj-lt"/>
              </a:rPr>
              <a:t> Assistant</a:t>
            </a:r>
          </a:p>
          <a:p>
            <a:endParaRPr lang="en-CA" dirty="0">
              <a:latin typeface="+mj-lt"/>
            </a:endParaRPr>
          </a:p>
          <a:p>
            <a:r>
              <a:rPr lang="en-CA" dirty="0">
                <a:latin typeface="+mj-lt"/>
              </a:rPr>
              <a:t>Planning Your Assistant</a:t>
            </a:r>
          </a:p>
          <a:p>
            <a:endParaRPr lang="en-CA" dirty="0">
              <a:latin typeface="+mj-lt"/>
            </a:endParaRPr>
          </a:p>
          <a:p>
            <a:r>
              <a:rPr lang="en-CA" dirty="0">
                <a:latin typeface="+mj-lt"/>
              </a:rPr>
              <a:t>Terminology You Should Know</a:t>
            </a:r>
          </a:p>
          <a:p>
            <a:endParaRPr lang="en-CA" dirty="0">
              <a:latin typeface="+mj-lt"/>
            </a:endParaRPr>
          </a:p>
          <a:p>
            <a:r>
              <a:rPr lang="en-CA" dirty="0">
                <a:latin typeface="+mj-lt"/>
              </a:rPr>
              <a:t>Let’s Build a Chatbot</a:t>
            </a:r>
          </a:p>
          <a:p>
            <a:endParaRPr lang="en-CA" dirty="0">
              <a:latin typeface="+mj-lt"/>
            </a:endParaRPr>
          </a:p>
          <a:p>
            <a:r>
              <a:rPr lang="en-CA" dirty="0">
                <a:latin typeface="+mj-lt"/>
              </a:rPr>
              <a:t>Integrate with Db2</a:t>
            </a:r>
          </a:p>
          <a:p>
            <a:endParaRPr lang="en-CA" dirty="0">
              <a:latin typeface="+mj-lt"/>
            </a:endParaRPr>
          </a:p>
          <a:p>
            <a:r>
              <a:rPr lang="en-CA" dirty="0">
                <a:latin typeface="+mj-lt"/>
              </a:rPr>
              <a:t>Next Steps</a:t>
            </a:r>
          </a:p>
        </p:txBody>
      </p:sp>
    </p:spTree>
    <p:extLst>
      <p:ext uri="{BB962C8B-B14F-4D97-AF65-F5344CB8AC3E}">
        <p14:creationId xmlns:p14="http://schemas.microsoft.com/office/powerpoint/2010/main" val="261230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32238-5EB4-092E-6CE3-95D050A67BEA}"/>
              </a:ext>
            </a:extLst>
          </p:cNvPr>
          <p:cNvPicPr>
            <a:picLocks noChangeAspect="1"/>
          </p:cNvPicPr>
          <p:nvPr/>
        </p:nvPicPr>
        <p:blipFill>
          <a:blip r:embed="rId2"/>
          <a:stretch>
            <a:fillRect/>
          </a:stretch>
        </p:blipFill>
        <p:spPr>
          <a:xfrm>
            <a:off x="1997264" y="959929"/>
            <a:ext cx="8197472" cy="5452700"/>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Another Clarification Step</a:t>
            </a:r>
          </a:p>
        </p:txBody>
      </p:sp>
    </p:spTree>
    <p:extLst>
      <p:ext uri="{BB962C8B-B14F-4D97-AF65-F5344CB8AC3E}">
        <p14:creationId xmlns:p14="http://schemas.microsoft.com/office/powerpoint/2010/main" val="227951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71E81-EF48-709B-7C7C-998CC3E8E720}"/>
              </a:ext>
            </a:extLst>
          </p:cNvPr>
          <p:cNvPicPr>
            <a:picLocks noChangeAspect="1"/>
          </p:cNvPicPr>
          <p:nvPr/>
        </p:nvPicPr>
        <p:blipFill>
          <a:blip r:embed="rId2"/>
          <a:stretch>
            <a:fillRect/>
          </a:stretch>
        </p:blipFill>
        <p:spPr>
          <a:xfrm>
            <a:off x="2128016" y="1679062"/>
            <a:ext cx="7935968" cy="3499876"/>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Condition</a:t>
            </a:r>
          </a:p>
        </p:txBody>
      </p:sp>
    </p:spTree>
    <p:extLst>
      <p:ext uri="{BB962C8B-B14F-4D97-AF65-F5344CB8AC3E}">
        <p14:creationId xmlns:p14="http://schemas.microsoft.com/office/powerpoint/2010/main" val="1748263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an Agent Handoff Step</a:t>
            </a:r>
          </a:p>
        </p:txBody>
      </p:sp>
      <p:pic>
        <p:nvPicPr>
          <p:cNvPr id="3" name="Picture 2">
            <a:extLst>
              <a:ext uri="{FF2B5EF4-FFF2-40B4-BE49-F238E27FC236}">
                <a16:creationId xmlns:a16="http://schemas.microsoft.com/office/drawing/2014/main" id="{FD8891CA-E310-3D78-E3F9-3EB05F0F92AF}"/>
              </a:ext>
            </a:extLst>
          </p:cNvPr>
          <p:cNvPicPr>
            <a:picLocks noChangeAspect="1"/>
          </p:cNvPicPr>
          <p:nvPr/>
        </p:nvPicPr>
        <p:blipFill>
          <a:blip r:embed="rId2"/>
          <a:stretch>
            <a:fillRect/>
          </a:stretch>
        </p:blipFill>
        <p:spPr>
          <a:xfrm>
            <a:off x="1665171" y="893857"/>
            <a:ext cx="8393230" cy="558713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49859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BECB8B-DD70-ECFE-2537-25ABAAEB312D}"/>
              </a:ext>
            </a:extLst>
          </p:cNvPr>
          <p:cNvPicPr>
            <a:picLocks noChangeAspect="1"/>
          </p:cNvPicPr>
          <p:nvPr/>
        </p:nvPicPr>
        <p:blipFill>
          <a:blip r:embed="rId2"/>
          <a:stretch>
            <a:fillRect/>
          </a:stretch>
        </p:blipFill>
        <p:spPr>
          <a:xfrm>
            <a:off x="3013273" y="3497885"/>
            <a:ext cx="5959018" cy="3054240"/>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Connect to Agent</a:t>
            </a:r>
          </a:p>
        </p:txBody>
      </p:sp>
      <p:pic>
        <p:nvPicPr>
          <p:cNvPr id="3" name="Picture 2">
            <a:extLst>
              <a:ext uri="{FF2B5EF4-FFF2-40B4-BE49-F238E27FC236}">
                <a16:creationId xmlns:a16="http://schemas.microsoft.com/office/drawing/2014/main" id="{41ADC4CF-3ACB-FDD3-FF3A-A087F09B993F}"/>
              </a:ext>
            </a:extLst>
          </p:cNvPr>
          <p:cNvPicPr>
            <a:picLocks noChangeAspect="1"/>
          </p:cNvPicPr>
          <p:nvPr/>
        </p:nvPicPr>
        <p:blipFill>
          <a:blip r:embed="rId3"/>
          <a:stretch>
            <a:fillRect/>
          </a:stretch>
        </p:blipFill>
        <p:spPr>
          <a:xfrm>
            <a:off x="3013273" y="922116"/>
            <a:ext cx="5959018" cy="227418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48555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Final Response Step</a:t>
            </a:r>
          </a:p>
        </p:txBody>
      </p:sp>
      <p:pic>
        <p:nvPicPr>
          <p:cNvPr id="3" name="Picture 2">
            <a:extLst>
              <a:ext uri="{FF2B5EF4-FFF2-40B4-BE49-F238E27FC236}">
                <a16:creationId xmlns:a16="http://schemas.microsoft.com/office/drawing/2014/main" id="{3F063566-86AA-FA0D-973A-56542BDDE5B3}"/>
              </a:ext>
            </a:extLst>
          </p:cNvPr>
          <p:cNvPicPr>
            <a:picLocks noChangeAspect="1"/>
          </p:cNvPicPr>
          <p:nvPr/>
        </p:nvPicPr>
        <p:blipFill>
          <a:blip r:embed="rId2"/>
          <a:stretch>
            <a:fillRect/>
          </a:stretch>
        </p:blipFill>
        <p:spPr>
          <a:xfrm>
            <a:off x="2385621" y="934953"/>
            <a:ext cx="7420758" cy="54780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68310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Edit Response in JSON View</a:t>
            </a:r>
          </a:p>
        </p:txBody>
      </p:sp>
      <p:pic>
        <p:nvPicPr>
          <p:cNvPr id="4" name="Picture 3">
            <a:extLst>
              <a:ext uri="{FF2B5EF4-FFF2-40B4-BE49-F238E27FC236}">
                <a16:creationId xmlns:a16="http://schemas.microsoft.com/office/drawing/2014/main" id="{6C197531-4DE8-F14B-A82A-6A30D552F10E}"/>
              </a:ext>
            </a:extLst>
          </p:cNvPr>
          <p:cNvPicPr>
            <a:picLocks noChangeAspect="1"/>
          </p:cNvPicPr>
          <p:nvPr/>
        </p:nvPicPr>
        <p:blipFill>
          <a:blip r:embed="rId2"/>
          <a:stretch>
            <a:fillRect/>
          </a:stretch>
        </p:blipFill>
        <p:spPr>
          <a:xfrm>
            <a:off x="984049" y="1247140"/>
            <a:ext cx="10223902" cy="43637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81367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End the Action</a:t>
            </a:r>
          </a:p>
        </p:txBody>
      </p:sp>
      <p:pic>
        <p:nvPicPr>
          <p:cNvPr id="3" name="Picture 2">
            <a:extLst>
              <a:ext uri="{FF2B5EF4-FFF2-40B4-BE49-F238E27FC236}">
                <a16:creationId xmlns:a16="http://schemas.microsoft.com/office/drawing/2014/main" id="{BAFD927C-F651-6DA0-0BBB-041A86E77B34}"/>
              </a:ext>
            </a:extLst>
          </p:cNvPr>
          <p:cNvPicPr>
            <a:picLocks noChangeAspect="1"/>
          </p:cNvPicPr>
          <p:nvPr/>
        </p:nvPicPr>
        <p:blipFill>
          <a:blip r:embed="rId2"/>
          <a:stretch>
            <a:fillRect/>
          </a:stretch>
        </p:blipFill>
        <p:spPr>
          <a:xfrm>
            <a:off x="908230" y="1472669"/>
            <a:ext cx="10375540" cy="39126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7849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Use Visualization Tool</a:t>
            </a:r>
          </a:p>
        </p:txBody>
      </p:sp>
      <p:pic>
        <p:nvPicPr>
          <p:cNvPr id="9" name="Picture 8">
            <a:extLst>
              <a:ext uri="{FF2B5EF4-FFF2-40B4-BE49-F238E27FC236}">
                <a16:creationId xmlns:a16="http://schemas.microsoft.com/office/drawing/2014/main" id="{34D4CFB2-D336-2F39-C4AF-3AA2089B19D3}"/>
              </a:ext>
            </a:extLst>
          </p:cNvPr>
          <p:cNvPicPr>
            <a:picLocks noChangeAspect="1"/>
          </p:cNvPicPr>
          <p:nvPr/>
        </p:nvPicPr>
        <p:blipFill>
          <a:blip r:embed="rId2"/>
          <a:stretch>
            <a:fillRect/>
          </a:stretch>
        </p:blipFill>
        <p:spPr>
          <a:xfrm>
            <a:off x="580877" y="1341414"/>
            <a:ext cx="5170671" cy="4500291"/>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3D15E165-90E6-E340-B4C5-8AB5AD39644D}"/>
              </a:ext>
            </a:extLst>
          </p:cNvPr>
          <p:cNvPicPr>
            <a:picLocks noChangeAspect="1"/>
          </p:cNvPicPr>
          <p:nvPr/>
        </p:nvPicPr>
        <p:blipFill>
          <a:blip r:embed="rId3"/>
          <a:stretch>
            <a:fillRect/>
          </a:stretch>
        </p:blipFill>
        <p:spPr>
          <a:xfrm>
            <a:off x="6460774" y="1341414"/>
            <a:ext cx="5102241" cy="4500291"/>
          </a:xfrm>
          <a:prstGeom prst="rect">
            <a:avLst/>
          </a:prstGeom>
          <a:effectLst>
            <a:outerShdw blurRad="63500" sx="102000" sy="102000" algn="ctr" rotWithShape="0">
              <a:prstClr val="black">
                <a:alpha val="40000"/>
              </a:prstClr>
            </a:outerShdw>
          </a:effectLst>
        </p:spPr>
      </p:pic>
      <p:cxnSp>
        <p:nvCxnSpPr>
          <p:cNvPr id="2" name="Straight Arrow Connector 1">
            <a:extLst>
              <a:ext uri="{FF2B5EF4-FFF2-40B4-BE49-F238E27FC236}">
                <a16:creationId xmlns:a16="http://schemas.microsoft.com/office/drawing/2014/main" id="{AB81C6A7-B098-0BD0-40D9-0BCC987BA37B}"/>
              </a:ext>
            </a:extLst>
          </p:cNvPr>
          <p:cNvCxnSpPr>
            <a:cxnSpLocks/>
            <a:stCxn id="9" idx="3"/>
            <a:endCxn id="11" idx="1"/>
          </p:cNvCxnSpPr>
          <p:nvPr/>
        </p:nvCxnSpPr>
        <p:spPr>
          <a:xfrm>
            <a:off x="5751548" y="3591560"/>
            <a:ext cx="70922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032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Preview Your Action</a:t>
            </a:r>
          </a:p>
        </p:txBody>
      </p:sp>
      <p:pic>
        <p:nvPicPr>
          <p:cNvPr id="4" name="Picture 3">
            <a:extLst>
              <a:ext uri="{FF2B5EF4-FFF2-40B4-BE49-F238E27FC236}">
                <a16:creationId xmlns:a16="http://schemas.microsoft.com/office/drawing/2014/main" id="{56E14922-1B80-5F81-4985-8E1704CF0BDF}"/>
              </a:ext>
            </a:extLst>
          </p:cNvPr>
          <p:cNvPicPr>
            <a:picLocks noChangeAspect="1"/>
          </p:cNvPicPr>
          <p:nvPr/>
        </p:nvPicPr>
        <p:blipFill>
          <a:blip r:embed="rId2"/>
          <a:stretch>
            <a:fillRect/>
          </a:stretch>
        </p:blipFill>
        <p:spPr>
          <a:xfrm>
            <a:off x="1589376" y="899160"/>
            <a:ext cx="3854493" cy="55059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FFA52177-B385-C3A8-B3DB-11CBCB2F3DD1}"/>
              </a:ext>
            </a:extLst>
          </p:cNvPr>
          <p:cNvPicPr>
            <a:picLocks noChangeAspect="1"/>
          </p:cNvPicPr>
          <p:nvPr/>
        </p:nvPicPr>
        <p:blipFill>
          <a:blip r:embed="rId3"/>
          <a:stretch>
            <a:fillRect/>
          </a:stretch>
        </p:blipFill>
        <p:spPr>
          <a:xfrm>
            <a:off x="6921605" y="1257674"/>
            <a:ext cx="3854493" cy="4788916"/>
          </a:xfrm>
          <a:prstGeom prst="rect">
            <a:avLst/>
          </a:prstGeom>
          <a:effectLst>
            <a:outerShdw blurRad="63500" sx="102000" sy="102000" algn="ctr" rotWithShape="0">
              <a:prstClr val="black">
                <a:alpha val="40000"/>
              </a:prstClr>
            </a:outerShdw>
          </a:effectLst>
        </p:spPr>
      </p:pic>
      <p:cxnSp>
        <p:nvCxnSpPr>
          <p:cNvPr id="8" name="Straight Arrow Connector 7">
            <a:extLst>
              <a:ext uri="{FF2B5EF4-FFF2-40B4-BE49-F238E27FC236}">
                <a16:creationId xmlns:a16="http://schemas.microsoft.com/office/drawing/2014/main" id="{4ACAA365-4110-2E8A-63DB-82F83EDCB057}"/>
              </a:ext>
            </a:extLst>
          </p:cNvPr>
          <p:cNvCxnSpPr>
            <a:cxnSpLocks/>
            <a:stCxn id="4" idx="3"/>
            <a:endCxn id="7" idx="1"/>
          </p:cNvCxnSpPr>
          <p:nvPr/>
        </p:nvCxnSpPr>
        <p:spPr>
          <a:xfrm>
            <a:off x="5443869" y="3652132"/>
            <a:ext cx="147773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877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Integrate with Db2</a:t>
            </a:r>
          </a:p>
        </p:txBody>
      </p:sp>
    </p:spTree>
    <p:extLst>
      <p:ext uri="{BB962C8B-B14F-4D97-AF65-F5344CB8AC3E}">
        <p14:creationId xmlns:p14="http://schemas.microsoft.com/office/powerpoint/2010/main" val="266933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Overview of </a:t>
            </a:r>
            <a:r>
              <a:rPr lang="en-US" sz="4500" b="1" dirty="0" err="1">
                <a:latin typeface="+mj-lt"/>
              </a:rPr>
              <a:t>Watsonx</a:t>
            </a:r>
            <a:r>
              <a:rPr lang="en-US" sz="4500" b="1" dirty="0">
                <a:latin typeface="+mj-lt"/>
              </a:rPr>
              <a:t> Assistant</a:t>
            </a:r>
          </a:p>
        </p:txBody>
      </p:sp>
    </p:spTree>
    <p:extLst>
      <p:ext uri="{BB962C8B-B14F-4D97-AF65-F5344CB8AC3E}">
        <p14:creationId xmlns:p14="http://schemas.microsoft.com/office/powerpoint/2010/main" val="3462693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BC71C-200D-7131-5F3D-F9E77543FFEA}"/>
              </a:ext>
            </a:extLst>
          </p:cNvPr>
          <p:cNvPicPr>
            <a:picLocks noChangeAspect="1"/>
          </p:cNvPicPr>
          <p:nvPr/>
        </p:nvPicPr>
        <p:blipFill>
          <a:blip r:embed="rId2"/>
          <a:stretch>
            <a:fillRect/>
          </a:stretch>
        </p:blipFill>
        <p:spPr>
          <a:xfrm>
            <a:off x="581152" y="1186078"/>
            <a:ext cx="5514848" cy="4659095"/>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Table</a:t>
            </a:r>
          </a:p>
        </p:txBody>
      </p:sp>
      <p:cxnSp>
        <p:nvCxnSpPr>
          <p:cNvPr id="7" name="Straight Arrow Connector 6">
            <a:extLst>
              <a:ext uri="{FF2B5EF4-FFF2-40B4-BE49-F238E27FC236}">
                <a16:creationId xmlns:a16="http://schemas.microsoft.com/office/drawing/2014/main" id="{7663F441-2584-675F-C120-09B06E210B9D}"/>
              </a:ext>
            </a:extLst>
          </p:cNvPr>
          <p:cNvCxnSpPr>
            <a:cxnSpLocks/>
            <a:stCxn id="3" idx="3"/>
            <a:endCxn id="17" idx="1"/>
          </p:cNvCxnSpPr>
          <p:nvPr/>
        </p:nvCxnSpPr>
        <p:spPr>
          <a:xfrm>
            <a:off x="6096000" y="3515626"/>
            <a:ext cx="733788"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43EE145D-E0D1-837D-DDC7-0C70B45DCE65}"/>
              </a:ext>
            </a:extLst>
          </p:cNvPr>
          <p:cNvPicPr>
            <a:picLocks noChangeAspect="1"/>
          </p:cNvPicPr>
          <p:nvPr/>
        </p:nvPicPr>
        <p:blipFill>
          <a:blip r:embed="rId3"/>
          <a:stretch>
            <a:fillRect/>
          </a:stretch>
        </p:blipFill>
        <p:spPr>
          <a:xfrm>
            <a:off x="6829788" y="2710231"/>
            <a:ext cx="4880041" cy="16107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69808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REST Server</a:t>
            </a:r>
          </a:p>
        </p:txBody>
      </p:sp>
      <p:sp>
        <p:nvSpPr>
          <p:cNvPr id="3" name="TextBox 2">
            <a:extLst>
              <a:ext uri="{FF2B5EF4-FFF2-40B4-BE49-F238E27FC236}">
                <a16:creationId xmlns:a16="http://schemas.microsoft.com/office/drawing/2014/main" id="{1F18B838-C6E4-E62A-BB8F-6B24D725874F}"/>
              </a:ext>
            </a:extLst>
          </p:cNvPr>
          <p:cNvSpPr txBox="1"/>
          <p:nvPr/>
        </p:nvSpPr>
        <p:spPr>
          <a:xfrm>
            <a:off x="704639" y="872796"/>
            <a:ext cx="3554128" cy="353943"/>
          </a:xfrm>
          <a:prstGeom prst="rect">
            <a:avLst/>
          </a:prstGeom>
          <a:noFill/>
        </p:spPr>
        <p:txBody>
          <a:bodyPr wrap="square">
            <a:spAutoFit/>
          </a:bodyPr>
          <a:lstStyle/>
          <a:p>
            <a:r>
              <a:rPr lang="en-US" sz="1700" dirty="0">
                <a:latin typeface="+mj-lt"/>
              </a:rPr>
              <a:t>👨🏻‍💻Server Source Code: </a:t>
            </a:r>
            <a:r>
              <a:rPr lang="en-US" sz="1700" dirty="0">
                <a:latin typeface="+mj-lt"/>
                <a:hlinkClick r:id="rId2"/>
              </a:rPr>
              <a:t>server.js </a:t>
            </a:r>
            <a:endParaRPr lang="en-CA" sz="1700" dirty="0"/>
          </a:p>
        </p:txBody>
      </p:sp>
      <p:sp>
        <p:nvSpPr>
          <p:cNvPr id="17" name="TextBox 16">
            <a:extLst>
              <a:ext uri="{FF2B5EF4-FFF2-40B4-BE49-F238E27FC236}">
                <a16:creationId xmlns:a16="http://schemas.microsoft.com/office/drawing/2014/main" id="{25D31C80-76C8-30F8-DE6C-6A975412E972}"/>
              </a:ext>
            </a:extLst>
          </p:cNvPr>
          <p:cNvSpPr txBox="1"/>
          <p:nvPr/>
        </p:nvSpPr>
        <p:spPr>
          <a:xfrm>
            <a:off x="704639" y="5690588"/>
            <a:ext cx="4445458" cy="615553"/>
          </a:xfrm>
          <a:prstGeom prst="rect">
            <a:avLst/>
          </a:prstGeom>
          <a:noFill/>
        </p:spPr>
        <p:txBody>
          <a:bodyPr wrap="square">
            <a:spAutoFit/>
          </a:bodyPr>
          <a:lstStyle/>
          <a:p>
            <a:pPr algn="ctr"/>
            <a:r>
              <a:rPr lang="en-US" sz="1700" b="0" dirty="0">
                <a:solidFill>
                  <a:srgbClr val="A31515"/>
                </a:solidFill>
                <a:effectLst/>
                <a:latin typeface="Consolas" panose="020B0609020204030204" pitchFamily="49" charset="0"/>
              </a:rPr>
              <a:t>SELECT * FROM CONNECTME.ACCOUNT WHERE EMAIL_ADDRESS = ?</a:t>
            </a:r>
            <a:endParaRPr lang="en-US" sz="1700" b="0" dirty="0">
              <a:solidFill>
                <a:srgbClr val="000000"/>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1C5A2A67-597A-56FB-EB76-E01C43FCB58D}"/>
              </a:ext>
            </a:extLst>
          </p:cNvPr>
          <p:cNvSpPr txBox="1"/>
          <p:nvPr/>
        </p:nvSpPr>
        <p:spPr>
          <a:xfrm>
            <a:off x="5885637" y="5690589"/>
            <a:ext cx="5575787" cy="615553"/>
          </a:xfrm>
          <a:prstGeom prst="rect">
            <a:avLst/>
          </a:prstGeom>
          <a:noFill/>
        </p:spPr>
        <p:txBody>
          <a:bodyPr wrap="square">
            <a:spAutoFit/>
          </a:bodyPr>
          <a:lstStyle/>
          <a:p>
            <a:pPr algn="ctr"/>
            <a:r>
              <a:rPr lang="en-US" sz="1700" b="0" dirty="0">
                <a:solidFill>
                  <a:srgbClr val="A31515"/>
                </a:solidFill>
                <a:effectLst/>
                <a:latin typeface="Consolas" panose="020B0609020204030204" pitchFamily="49" charset="0"/>
              </a:rPr>
              <a:t>UPDATE CONNECTME.ACCOUNT SET NAME = ?, ACCOUNT_NUMBER = ? WHERE EMAIL_ADDRESS = ?</a:t>
            </a:r>
            <a:endParaRPr lang="en-US" sz="1700" b="0" dirty="0">
              <a:solidFill>
                <a:srgbClr val="000000"/>
              </a:solidFill>
              <a:effectLst/>
              <a:latin typeface="Consolas" panose="020B0609020204030204" pitchFamily="49" charset="0"/>
            </a:endParaRPr>
          </a:p>
        </p:txBody>
      </p:sp>
      <p:pic>
        <p:nvPicPr>
          <p:cNvPr id="27" name="Picture 26">
            <a:extLst>
              <a:ext uri="{FF2B5EF4-FFF2-40B4-BE49-F238E27FC236}">
                <a16:creationId xmlns:a16="http://schemas.microsoft.com/office/drawing/2014/main" id="{592B924E-C574-5BB7-C938-FD4AAE6D2E99}"/>
              </a:ext>
            </a:extLst>
          </p:cNvPr>
          <p:cNvPicPr>
            <a:picLocks noChangeAspect="1"/>
          </p:cNvPicPr>
          <p:nvPr/>
        </p:nvPicPr>
        <p:blipFill>
          <a:blip r:embed="rId3"/>
          <a:stretch>
            <a:fillRect/>
          </a:stretch>
        </p:blipFill>
        <p:spPr>
          <a:xfrm>
            <a:off x="704639" y="1342830"/>
            <a:ext cx="4445457" cy="4187081"/>
          </a:xfrm>
          <a:prstGeom prst="rect">
            <a:avLst/>
          </a:prstGeom>
          <a:effectLst>
            <a:outerShdw blurRad="63500" sx="102000" sy="102000" algn="ctr" rotWithShape="0">
              <a:prstClr val="black">
                <a:alpha val="40000"/>
              </a:prstClr>
            </a:outerShdw>
          </a:effectLst>
        </p:spPr>
      </p:pic>
      <p:pic>
        <p:nvPicPr>
          <p:cNvPr id="31" name="Picture 30">
            <a:extLst>
              <a:ext uri="{FF2B5EF4-FFF2-40B4-BE49-F238E27FC236}">
                <a16:creationId xmlns:a16="http://schemas.microsoft.com/office/drawing/2014/main" id="{36595910-35D7-D118-8517-145065AB0C36}"/>
              </a:ext>
            </a:extLst>
          </p:cNvPr>
          <p:cNvPicPr>
            <a:picLocks noChangeAspect="1"/>
          </p:cNvPicPr>
          <p:nvPr/>
        </p:nvPicPr>
        <p:blipFill>
          <a:blip r:embed="rId4"/>
          <a:stretch>
            <a:fillRect/>
          </a:stretch>
        </p:blipFill>
        <p:spPr>
          <a:xfrm>
            <a:off x="5885637" y="1342829"/>
            <a:ext cx="5575787" cy="418708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94262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Service Commander Definition to Start Server</a:t>
            </a:r>
          </a:p>
        </p:txBody>
      </p:sp>
      <p:pic>
        <p:nvPicPr>
          <p:cNvPr id="3" name="Picture 2">
            <a:extLst>
              <a:ext uri="{FF2B5EF4-FFF2-40B4-BE49-F238E27FC236}">
                <a16:creationId xmlns:a16="http://schemas.microsoft.com/office/drawing/2014/main" id="{AB4FAD32-4F13-6DD2-4EE6-3D4CFF8A7A33}"/>
              </a:ext>
            </a:extLst>
          </p:cNvPr>
          <p:cNvPicPr>
            <a:picLocks noChangeAspect="1"/>
          </p:cNvPicPr>
          <p:nvPr/>
        </p:nvPicPr>
        <p:blipFill>
          <a:blip r:embed="rId2"/>
          <a:stretch>
            <a:fillRect/>
          </a:stretch>
        </p:blipFill>
        <p:spPr>
          <a:xfrm>
            <a:off x="777458" y="2737630"/>
            <a:ext cx="5299291" cy="1729241"/>
          </a:xfrm>
          <a:prstGeom prst="rect">
            <a:avLst/>
          </a:prstGeom>
          <a:effectLst>
            <a:outerShdw blurRad="63500" sx="102000" sy="102000" algn="ctr" rotWithShape="0">
              <a:prstClr val="black">
                <a:alpha val="40000"/>
              </a:prstClr>
            </a:outerShdw>
          </a:effectLst>
        </p:spPr>
      </p:pic>
      <p:cxnSp>
        <p:nvCxnSpPr>
          <p:cNvPr id="7" name="Straight Arrow Connector 6">
            <a:extLst>
              <a:ext uri="{FF2B5EF4-FFF2-40B4-BE49-F238E27FC236}">
                <a16:creationId xmlns:a16="http://schemas.microsoft.com/office/drawing/2014/main" id="{CEC4A5C5-0577-67AB-9AF1-F4DAC8378F5C}"/>
              </a:ext>
            </a:extLst>
          </p:cNvPr>
          <p:cNvCxnSpPr>
            <a:cxnSpLocks/>
            <a:stCxn id="3" idx="3"/>
            <a:endCxn id="11" idx="1"/>
          </p:cNvCxnSpPr>
          <p:nvPr/>
        </p:nvCxnSpPr>
        <p:spPr>
          <a:xfrm flipV="1">
            <a:off x="6076749" y="3602250"/>
            <a:ext cx="1103697" cy="1"/>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EE4A4AA-5C14-DA1D-617D-E2943C7836BD}"/>
              </a:ext>
            </a:extLst>
          </p:cNvPr>
          <p:cNvPicPr>
            <a:picLocks noChangeAspect="1"/>
          </p:cNvPicPr>
          <p:nvPr/>
        </p:nvPicPr>
        <p:blipFill>
          <a:blip r:embed="rId3"/>
          <a:stretch>
            <a:fillRect/>
          </a:stretch>
        </p:blipFill>
        <p:spPr>
          <a:xfrm>
            <a:off x="7180446" y="1820920"/>
            <a:ext cx="4103726" cy="3562659"/>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E49A527A-2281-72FF-8BCC-820DB154C6C8}"/>
              </a:ext>
            </a:extLst>
          </p:cNvPr>
          <p:cNvSpPr txBox="1"/>
          <p:nvPr/>
        </p:nvSpPr>
        <p:spPr>
          <a:xfrm>
            <a:off x="777458" y="1717685"/>
            <a:ext cx="5318542" cy="923330"/>
          </a:xfrm>
          <a:prstGeom prst="rect">
            <a:avLst/>
          </a:prstGeom>
          <a:noFill/>
        </p:spPr>
        <p:txBody>
          <a:bodyPr wrap="square">
            <a:spAutoFit/>
          </a:bodyPr>
          <a:lstStyle/>
          <a:p>
            <a:pPr algn="ctr"/>
            <a:r>
              <a:rPr lang="en-CA" u="sng" dirty="0">
                <a:solidFill>
                  <a:srgbClr val="1670FF"/>
                </a:solidFill>
                <a:latin typeface="+mj-lt"/>
              </a:rPr>
              <a:t>Service Commander</a:t>
            </a:r>
            <a:br>
              <a:rPr lang="en-CA" dirty="0">
                <a:latin typeface="+mj-lt"/>
              </a:rPr>
            </a:br>
            <a:r>
              <a:rPr lang="en-CA" dirty="0">
                <a:latin typeface="+mj-lt"/>
              </a:rPr>
              <a:t>A utility for managing services and applications running on IBM </a:t>
            </a:r>
            <a:r>
              <a:rPr lang="en-CA" dirty="0" err="1">
                <a:latin typeface="+mj-lt"/>
              </a:rPr>
              <a:t>i</a:t>
            </a:r>
            <a:endParaRPr lang="en-CA" dirty="0">
              <a:latin typeface="+mj-lt"/>
            </a:endParaRPr>
          </a:p>
        </p:txBody>
      </p:sp>
    </p:spTree>
    <p:extLst>
      <p:ext uri="{BB962C8B-B14F-4D97-AF65-F5344CB8AC3E}">
        <p14:creationId xmlns:p14="http://schemas.microsoft.com/office/powerpoint/2010/main" val="2655876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t>
            </a:r>
            <a:r>
              <a:rPr lang="en-CA" b="1" dirty="0" err="1">
                <a:latin typeface="+mj-lt"/>
              </a:rPr>
              <a:t>OpenAPI</a:t>
            </a:r>
            <a:r>
              <a:rPr lang="en-CA" b="1" dirty="0">
                <a:latin typeface="+mj-lt"/>
              </a:rPr>
              <a:t> Specification (in JSON format)</a:t>
            </a:r>
          </a:p>
        </p:txBody>
      </p:sp>
      <p:pic>
        <p:nvPicPr>
          <p:cNvPr id="8" name="Picture 7">
            <a:extLst>
              <a:ext uri="{FF2B5EF4-FFF2-40B4-BE49-F238E27FC236}">
                <a16:creationId xmlns:a16="http://schemas.microsoft.com/office/drawing/2014/main" id="{BD3659D8-BE5B-D7E1-8074-673DF75D31F9}"/>
              </a:ext>
            </a:extLst>
          </p:cNvPr>
          <p:cNvPicPr>
            <a:picLocks noChangeAspect="1"/>
          </p:cNvPicPr>
          <p:nvPr/>
        </p:nvPicPr>
        <p:blipFill>
          <a:blip r:embed="rId2"/>
          <a:stretch>
            <a:fillRect/>
          </a:stretch>
        </p:blipFill>
        <p:spPr>
          <a:xfrm>
            <a:off x="5068136" y="1133314"/>
            <a:ext cx="6675797" cy="4969103"/>
          </a:xfrm>
          <a:prstGeom prst="rect">
            <a:avLst/>
          </a:prstGeom>
          <a:effectLst>
            <a:outerShdw blurRad="63500" sx="102000" sy="102000" algn="ctr" rotWithShape="0">
              <a:prstClr val="black">
                <a:alpha val="40000"/>
              </a:prstClr>
            </a:outerShdw>
          </a:effectLst>
        </p:spPr>
      </p:pic>
      <p:cxnSp>
        <p:nvCxnSpPr>
          <p:cNvPr id="11" name="Straight Arrow Connector 10">
            <a:extLst>
              <a:ext uri="{FF2B5EF4-FFF2-40B4-BE49-F238E27FC236}">
                <a16:creationId xmlns:a16="http://schemas.microsoft.com/office/drawing/2014/main" id="{E5FC1F49-EE26-B8EF-E2C3-3F0CB21C62C5}"/>
              </a:ext>
            </a:extLst>
          </p:cNvPr>
          <p:cNvCxnSpPr>
            <a:cxnSpLocks/>
            <a:stCxn id="15" idx="3"/>
            <a:endCxn id="8" idx="1"/>
          </p:cNvCxnSpPr>
          <p:nvPr/>
        </p:nvCxnSpPr>
        <p:spPr>
          <a:xfrm>
            <a:off x="4573111" y="3617866"/>
            <a:ext cx="495025"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00CB8A64-E6C7-01E8-51C7-AFD2ACB647CE}"/>
              </a:ext>
            </a:extLst>
          </p:cNvPr>
          <p:cNvPicPr>
            <a:picLocks noChangeAspect="1"/>
          </p:cNvPicPr>
          <p:nvPr/>
        </p:nvPicPr>
        <p:blipFill>
          <a:blip r:embed="rId3"/>
          <a:stretch>
            <a:fillRect/>
          </a:stretch>
        </p:blipFill>
        <p:spPr>
          <a:xfrm>
            <a:off x="350540" y="1133314"/>
            <a:ext cx="4222571" cy="49691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10431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Test </a:t>
            </a:r>
            <a:r>
              <a:rPr lang="en-CA" b="1" dirty="0" err="1">
                <a:latin typeface="+mj-lt"/>
              </a:rPr>
              <a:t>OpenAPI</a:t>
            </a:r>
            <a:r>
              <a:rPr lang="en-CA" b="1" dirty="0">
                <a:latin typeface="+mj-lt"/>
              </a:rPr>
              <a:t> Specification</a:t>
            </a:r>
          </a:p>
        </p:txBody>
      </p:sp>
      <p:pic>
        <p:nvPicPr>
          <p:cNvPr id="6" name="Picture 5">
            <a:extLst>
              <a:ext uri="{FF2B5EF4-FFF2-40B4-BE49-F238E27FC236}">
                <a16:creationId xmlns:a16="http://schemas.microsoft.com/office/drawing/2014/main" id="{9A4B4822-25A0-56FA-F999-A8947A4D92EC}"/>
              </a:ext>
            </a:extLst>
          </p:cNvPr>
          <p:cNvPicPr>
            <a:picLocks noChangeAspect="1"/>
          </p:cNvPicPr>
          <p:nvPr/>
        </p:nvPicPr>
        <p:blipFill>
          <a:blip r:embed="rId2"/>
          <a:stretch>
            <a:fillRect/>
          </a:stretch>
        </p:blipFill>
        <p:spPr>
          <a:xfrm>
            <a:off x="6752389" y="1809056"/>
            <a:ext cx="4852423" cy="369708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EBFA180C-F416-1E0C-D719-A3EB6C225271}"/>
              </a:ext>
            </a:extLst>
          </p:cNvPr>
          <p:cNvPicPr>
            <a:picLocks noChangeAspect="1"/>
          </p:cNvPicPr>
          <p:nvPr/>
        </p:nvPicPr>
        <p:blipFill>
          <a:blip r:embed="rId3"/>
          <a:stretch>
            <a:fillRect/>
          </a:stretch>
        </p:blipFill>
        <p:spPr>
          <a:xfrm>
            <a:off x="561929" y="1809620"/>
            <a:ext cx="5681990" cy="36965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22415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Build Custom Extension in </a:t>
            </a:r>
            <a:r>
              <a:rPr lang="en-CA" b="1" dirty="0" err="1">
                <a:latin typeface="+mj-lt"/>
              </a:rPr>
              <a:t>Catelog</a:t>
            </a:r>
            <a:endParaRPr lang="en-CA" b="1" dirty="0">
              <a:latin typeface="+mj-lt"/>
            </a:endParaRPr>
          </a:p>
        </p:txBody>
      </p:sp>
      <p:pic>
        <p:nvPicPr>
          <p:cNvPr id="3" name="Picture 2">
            <a:extLst>
              <a:ext uri="{FF2B5EF4-FFF2-40B4-BE49-F238E27FC236}">
                <a16:creationId xmlns:a16="http://schemas.microsoft.com/office/drawing/2014/main" id="{0580956B-E512-9615-ED5F-302F50D9E610}"/>
              </a:ext>
            </a:extLst>
          </p:cNvPr>
          <p:cNvPicPr>
            <a:picLocks noChangeAspect="1"/>
          </p:cNvPicPr>
          <p:nvPr/>
        </p:nvPicPr>
        <p:blipFill>
          <a:blip r:embed="rId3"/>
          <a:stretch>
            <a:fillRect/>
          </a:stretch>
        </p:blipFill>
        <p:spPr>
          <a:xfrm>
            <a:off x="2567451" y="879232"/>
            <a:ext cx="7057098" cy="547795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51884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Import </a:t>
            </a:r>
            <a:r>
              <a:rPr lang="en-CA" b="1" dirty="0" err="1">
                <a:latin typeface="+mj-lt"/>
              </a:rPr>
              <a:t>OpenAPI</a:t>
            </a:r>
            <a:r>
              <a:rPr lang="en-CA" b="1" dirty="0">
                <a:latin typeface="+mj-lt"/>
              </a:rPr>
              <a:t> Specification</a:t>
            </a:r>
          </a:p>
        </p:txBody>
      </p:sp>
      <p:pic>
        <p:nvPicPr>
          <p:cNvPr id="3" name="Picture 2">
            <a:extLst>
              <a:ext uri="{FF2B5EF4-FFF2-40B4-BE49-F238E27FC236}">
                <a16:creationId xmlns:a16="http://schemas.microsoft.com/office/drawing/2014/main" id="{ACE5F1C6-5CB7-F70C-2428-E5DFAA5E7351}"/>
              </a:ext>
            </a:extLst>
          </p:cNvPr>
          <p:cNvPicPr>
            <a:picLocks noChangeAspect="1"/>
          </p:cNvPicPr>
          <p:nvPr/>
        </p:nvPicPr>
        <p:blipFill>
          <a:blip r:embed="rId2"/>
          <a:stretch>
            <a:fillRect/>
          </a:stretch>
        </p:blipFill>
        <p:spPr>
          <a:xfrm>
            <a:off x="456528" y="1698161"/>
            <a:ext cx="4097389" cy="2516563"/>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56D26870-AB5D-3092-B22A-77718CF63142}"/>
              </a:ext>
            </a:extLst>
          </p:cNvPr>
          <p:cNvPicPr>
            <a:picLocks noChangeAspect="1"/>
          </p:cNvPicPr>
          <p:nvPr/>
        </p:nvPicPr>
        <p:blipFill>
          <a:blip r:embed="rId3"/>
          <a:stretch>
            <a:fillRect/>
          </a:stretch>
        </p:blipFill>
        <p:spPr>
          <a:xfrm>
            <a:off x="5510538" y="862404"/>
            <a:ext cx="5834402" cy="1328598"/>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EBA45D1E-5339-EF3E-BF00-02ED8BBEED57}"/>
              </a:ext>
            </a:extLst>
          </p:cNvPr>
          <p:cNvCxnSpPr>
            <a:cxnSpLocks/>
            <a:stCxn id="3" idx="3"/>
            <a:endCxn id="8" idx="1"/>
          </p:cNvCxnSpPr>
          <p:nvPr/>
        </p:nvCxnSpPr>
        <p:spPr>
          <a:xfrm flipV="1">
            <a:off x="4553917" y="1526703"/>
            <a:ext cx="956621" cy="142974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4BE3A6E-DF91-3243-D1AA-E00687FD2C0E}"/>
              </a:ext>
            </a:extLst>
          </p:cNvPr>
          <p:cNvCxnSpPr>
            <a:cxnSpLocks/>
            <a:stCxn id="3" idx="3"/>
            <a:endCxn id="25" idx="1"/>
          </p:cNvCxnSpPr>
          <p:nvPr/>
        </p:nvCxnSpPr>
        <p:spPr>
          <a:xfrm>
            <a:off x="4553917" y="2956443"/>
            <a:ext cx="956621" cy="1516835"/>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42A86887-5C6E-EA65-4384-06220BD8CDE5}"/>
              </a:ext>
            </a:extLst>
          </p:cNvPr>
          <p:cNvPicPr>
            <a:picLocks noChangeAspect="1"/>
          </p:cNvPicPr>
          <p:nvPr/>
        </p:nvPicPr>
        <p:blipFill>
          <a:blip r:embed="rId4"/>
          <a:stretch>
            <a:fillRect/>
          </a:stretch>
        </p:blipFill>
        <p:spPr>
          <a:xfrm>
            <a:off x="5510538" y="2346002"/>
            <a:ext cx="5834402" cy="42545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9023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Extension to </a:t>
            </a:r>
            <a:r>
              <a:rPr lang="en-CA" b="1" dirty="0" err="1">
                <a:latin typeface="+mj-lt"/>
              </a:rPr>
              <a:t>Watsonx</a:t>
            </a:r>
            <a:r>
              <a:rPr lang="en-CA" b="1" dirty="0">
                <a:latin typeface="+mj-lt"/>
              </a:rPr>
              <a:t> Assistant</a:t>
            </a:r>
          </a:p>
        </p:txBody>
      </p:sp>
      <p:pic>
        <p:nvPicPr>
          <p:cNvPr id="7" name="Picture 6">
            <a:extLst>
              <a:ext uri="{FF2B5EF4-FFF2-40B4-BE49-F238E27FC236}">
                <a16:creationId xmlns:a16="http://schemas.microsoft.com/office/drawing/2014/main" id="{B8AEB40B-C404-8A41-0818-5577FF238B5F}"/>
              </a:ext>
            </a:extLst>
          </p:cNvPr>
          <p:cNvPicPr>
            <a:picLocks noChangeAspect="1"/>
          </p:cNvPicPr>
          <p:nvPr/>
        </p:nvPicPr>
        <p:blipFill>
          <a:blip r:embed="rId3"/>
          <a:stretch>
            <a:fillRect/>
          </a:stretch>
        </p:blipFill>
        <p:spPr>
          <a:xfrm>
            <a:off x="3294263" y="917496"/>
            <a:ext cx="5603474" cy="551717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91081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New Action with Initial Step</a:t>
            </a:r>
          </a:p>
        </p:txBody>
      </p:sp>
      <p:pic>
        <p:nvPicPr>
          <p:cNvPr id="6" name="Picture 5">
            <a:extLst>
              <a:ext uri="{FF2B5EF4-FFF2-40B4-BE49-F238E27FC236}">
                <a16:creationId xmlns:a16="http://schemas.microsoft.com/office/drawing/2014/main" id="{BCC7EC77-94F5-CBB8-D3FF-E42DDBD35D8A}"/>
              </a:ext>
            </a:extLst>
          </p:cNvPr>
          <p:cNvPicPr>
            <a:picLocks noChangeAspect="1"/>
          </p:cNvPicPr>
          <p:nvPr/>
        </p:nvPicPr>
        <p:blipFill>
          <a:blip r:embed="rId3"/>
          <a:stretch>
            <a:fillRect/>
          </a:stretch>
        </p:blipFill>
        <p:spPr>
          <a:xfrm>
            <a:off x="605814" y="1235607"/>
            <a:ext cx="10980372" cy="46282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69086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Step with Extension</a:t>
            </a:r>
          </a:p>
        </p:txBody>
      </p:sp>
      <p:pic>
        <p:nvPicPr>
          <p:cNvPr id="14" name="Picture 13">
            <a:extLst>
              <a:ext uri="{FF2B5EF4-FFF2-40B4-BE49-F238E27FC236}">
                <a16:creationId xmlns:a16="http://schemas.microsoft.com/office/drawing/2014/main" id="{FDAAC944-1579-8951-38A0-7CEF8AA1E783}"/>
              </a:ext>
            </a:extLst>
          </p:cNvPr>
          <p:cNvPicPr>
            <a:picLocks noChangeAspect="1"/>
          </p:cNvPicPr>
          <p:nvPr/>
        </p:nvPicPr>
        <p:blipFill>
          <a:blip r:embed="rId3"/>
          <a:stretch>
            <a:fillRect/>
          </a:stretch>
        </p:blipFill>
        <p:spPr>
          <a:xfrm>
            <a:off x="6424334" y="1420169"/>
            <a:ext cx="5341035" cy="4295800"/>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32B5A869-921C-0515-FB8F-59A6D1D3C1EC}"/>
              </a:ext>
            </a:extLst>
          </p:cNvPr>
          <p:cNvPicPr>
            <a:picLocks noChangeAspect="1"/>
          </p:cNvPicPr>
          <p:nvPr/>
        </p:nvPicPr>
        <p:blipFill>
          <a:blip r:embed="rId4"/>
          <a:stretch>
            <a:fillRect/>
          </a:stretch>
        </p:blipFill>
        <p:spPr>
          <a:xfrm>
            <a:off x="394735" y="2330512"/>
            <a:ext cx="5485049" cy="2475113"/>
          </a:xfrm>
          <a:prstGeom prst="rect">
            <a:avLst/>
          </a:prstGeom>
          <a:effectLst>
            <a:outerShdw blurRad="63500" sx="102000" sy="102000" algn="ctr" rotWithShape="0">
              <a:prstClr val="black">
                <a:alpha val="40000"/>
              </a:prstClr>
            </a:outerShdw>
          </a:effectLst>
        </p:spPr>
      </p:pic>
      <p:cxnSp>
        <p:nvCxnSpPr>
          <p:cNvPr id="17" name="Straight Arrow Connector 16">
            <a:extLst>
              <a:ext uri="{FF2B5EF4-FFF2-40B4-BE49-F238E27FC236}">
                <a16:creationId xmlns:a16="http://schemas.microsoft.com/office/drawing/2014/main" id="{73541913-40A3-007D-66B3-EEBBE5B43127}"/>
              </a:ext>
            </a:extLst>
          </p:cNvPr>
          <p:cNvCxnSpPr>
            <a:cxnSpLocks/>
            <a:stCxn id="16" idx="3"/>
            <a:endCxn id="14" idx="1"/>
          </p:cNvCxnSpPr>
          <p:nvPr/>
        </p:nvCxnSpPr>
        <p:spPr>
          <a:xfrm>
            <a:off x="5879784" y="3568069"/>
            <a:ext cx="544550"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573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is </a:t>
            </a:r>
            <a:r>
              <a:rPr lang="en-CA" b="1" dirty="0" err="1">
                <a:latin typeface="+mj-lt"/>
              </a:rPr>
              <a:t>Watsonx</a:t>
            </a:r>
            <a:r>
              <a:rPr lang="en-CA" b="1" dirty="0">
                <a:latin typeface="+mj-lt"/>
              </a:rPr>
              <a:t> Assistant?</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a:xfrm>
            <a:off x="310897" y="1044454"/>
            <a:ext cx="5831487" cy="5128592"/>
          </a:xfrm>
        </p:spPr>
        <p:txBody>
          <a:bodyPr/>
          <a:lstStyle/>
          <a:p>
            <a:pPr marL="0" indent="0" algn="ctr">
              <a:buNone/>
            </a:pPr>
            <a:r>
              <a:rPr lang="en-US" dirty="0">
                <a:latin typeface="+mj-lt"/>
              </a:rPr>
              <a:t>“Conversational AI solution that empowers anyone to effortlessly build generative AI Assistants that deliver frictionless self-service experiences to customers”</a:t>
            </a:r>
          </a:p>
          <a:p>
            <a:pPr marL="0" indent="0" algn="ctr">
              <a:buNone/>
            </a:pPr>
            <a:r>
              <a:rPr lang="en-US" dirty="0">
                <a:latin typeface="+mj-lt"/>
              </a:rPr>
              <a:t>↓</a:t>
            </a:r>
          </a:p>
          <a:p>
            <a:pPr marL="0" indent="0" algn="ctr">
              <a:buNone/>
            </a:pPr>
            <a:r>
              <a:rPr lang="en-US" dirty="0">
                <a:solidFill>
                  <a:srgbClr val="1670FF"/>
                </a:solidFill>
                <a:latin typeface="+mj-lt"/>
              </a:rPr>
              <a:t>Use </a:t>
            </a:r>
            <a:r>
              <a:rPr lang="en-US" dirty="0" err="1">
                <a:solidFill>
                  <a:srgbClr val="1670FF"/>
                </a:solidFill>
                <a:latin typeface="+mj-lt"/>
              </a:rPr>
              <a:t>Watsonx</a:t>
            </a:r>
            <a:r>
              <a:rPr lang="en-US" dirty="0">
                <a:solidFill>
                  <a:srgbClr val="1670FF"/>
                </a:solidFill>
                <a:latin typeface="+mj-lt"/>
              </a:rPr>
              <a:t> Assistant to build your own branded live chatbot</a:t>
            </a:r>
          </a:p>
          <a:p>
            <a:pPr marL="0" indent="0">
              <a:buNone/>
            </a:pPr>
            <a:endParaRPr lang="en-US" dirty="0">
              <a:latin typeface="+mj-lt"/>
            </a:endParaRPr>
          </a:p>
          <a:p>
            <a:endParaRPr lang="en-US" dirty="0">
              <a:latin typeface="+mj-lt"/>
            </a:endParaRPr>
          </a:p>
          <a:p>
            <a:r>
              <a:rPr lang="en-US" dirty="0">
                <a:latin typeface="+mj-lt"/>
              </a:rPr>
              <a:t>💻 Bring the assistant to your customers, where they are</a:t>
            </a:r>
          </a:p>
          <a:p>
            <a:endParaRPr lang="en-US" dirty="0">
              <a:latin typeface="+mj-lt"/>
            </a:endParaRPr>
          </a:p>
          <a:p>
            <a:r>
              <a:rPr lang="en-US" dirty="0">
                <a:latin typeface="+mj-lt"/>
              </a:rPr>
              <a:t>🧠 Create AI-driven conversational flows</a:t>
            </a:r>
          </a:p>
          <a:p>
            <a:endParaRPr lang="en-US" dirty="0">
              <a:latin typeface="+mj-lt"/>
            </a:endParaRPr>
          </a:p>
          <a:p>
            <a:r>
              <a:rPr lang="en-US" dirty="0">
                <a:latin typeface="+mj-lt"/>
              </a:rPr>
              <a:t>📑 Embed existing help content</a:t>
            </a:r>
          </a:p>
          <a:p>
            <a:endParaRPr lang="en-US" dirty="0">
              <a:latin typeface="+mj-lt"/>
            </a:endParaRPr>
          </a:p>
          <a:p>
            <a:r>
              <a:rPr lang="en-US" dirty="0">
                <a:latin typeface="+mj-lt"/>
              </a:rPr>
              <a:t>🤝 Connect to your customer service teams</a:t>
            </a:r>
          </a:p>
          <a:p>
            <a:endParaRPr lang="en-CA" dirty="0">
              <a:latin typeface="+mj-lt"/>
            </a:endParaRPr>
          </a:p>
          <a:p>
            <a:r>
              <a:rPr lang="en-US" dirty="0">
                <a:latin typeface="+mj-lt"/>
              </a:rPr>
              <a:t>🎯 Track customer engagement and satisfaction</a:t>
            </a:r>
            <a:endParaRPr lang="en-CA" dirty="0">
              <a:latin typeface="+mj-lt"/>
            </a:endParaRPr>
          </a:p>
        </p:txBody>
      </p:sp>
      <p:pic>
        <p:nvPicPr>
          <p:cNvPr id="4098" name="Picture 2">
            <a:extLst>
              <a:ext uri="{FF2B5EF4-FFF2-40B4-BE49-F238E27FC236}">
                <a16:creationId xmlns:a16="http://schemas.microsoft.com/office/drawing/2014/main" id="{70754815-AFE5-3BF3-180C-020FA22187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5042" y="1658196"/>
            <a:ext cx="5499480" cy="390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8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Success and Failure Steps</a:t>
            </a:r>
          </a:p>
        </p:txBody>
      </p:sp>
      <p:sp>
        <p:nvSpPr>
          <p:cNvPr id="16" name="TextBox 15">
            <a:extLst>
              <a:ext uri="{FF2B5EF4-FFF2-40B4-BE49-F238E27FC236}">
                <a16:creationId xmlns:a16="http://schemas.microsoft.com/office/drawing/2014/main" id="{D24F70C7-444F-B5D0-84DE-AA7EE5F0227A}"/>
              </a:ext>
            </a:extLst>
          </p:cNvPr>
          <p:cNvSpPr txBox="1"/>
          <p:nvPr/>
        </p:nvSpPr>
        <p:spPr>
          <a:xfrm>
            <a:off x="625764" y="876703"/>
            <a:ext cx="4901008" cy="369332"/>
          </a:xfrm>
          <a:prstGeom prst="rect">
            <a:avLst/>
          </a:prstGeom>
          <a:noFill/>
        </p:spPr>
        <p:txBody>
          <a:bodyPr wrap="square">
            <a:spAutoFit/>
          </a:bodyPr>
          <a:lstStyle/>
          <a:p>
            <a:pPr algn="ctr"/>
            <a:r>
              <a:rPr lang="en-CA" u="sng" dirty="0">
                <a:solidFill>
                  <a:srgbClr val="1670FF"/>
                </a:solidFill>
                <a:latin typeface="+mj-lt"/>
              </a:rPr>
              <a:t>Extension Success</a:t>
            </a:r>
            <a:endParaRPr lang="en-CA" u="sng" dirty="0">
              <a:latin typeface="+mj-lt"/>
            </a:endParaRPr>
          </a:p>
        </p:txBody>
      </p:sp>
      <p:sp>
        <p:nvSpPr>
          <p:cNvPr id="17" name="TextBox 16">
            <a:extLst>
              <a:ext uri="{FF2B5EF4-FFF2-40B4-BE49-F238E27FC236}">
                <a16:creationId xmlns:a16="http://schemas.microsoft.com/office/drawing/2014/main" id="{8F7A116A-E1F0-5545-49BB-CFAC6357EAEC}"/>
              </a:ext>
            </a:extLst>
          </p:cNvPr>
          <p:cNvSpPr txBox="1"/>
          <p:nvPr/>
        </p:nvSpPr>
        <p:spPr>
          <a:xfrm>
            <a:off x="6096001" y="876703"/>
            <a:ext cx="5497403" cy="369332"/>
          </a:xfrm>
          <a:prstGeom prst="rect">
            <a:avLst/>
          </a:prstGeom>
          <a:noFill/>
        </p:spPr>
        <p:txBody>
          <a:bodyPr wrap="square">
            <a:spAutoFit/>
          </a:bodyPr>
          <a:lstStyle/>
          <a:p>
            <a:pPr algn="ctr"/>
            <a:r>
              <a:rPr lang="en-CA" u="sng" dirty="0">
                <a:solidFill>
                  <a:srgbClr val="1670FF"/>
                </a:solidFill>
                <a:latin typeface="+mj-lt"/>
              </a:rPr>
              <a:t>Extension Failure</a:t>
            </a:r>
            <a:endParaRPr lang="en-CA" u="sng" dirty="0">
              <a:latin typeface="+mj-lt"/>
            </a:endParaRPr>
          </a:p>
        </p:txBody>
      </p:sp>
      <p:pic>
        <p:nvPicPr>
          <p:cNvPr id="19" name="Picture 18">
            <a:extLst>
              <a:ext uri="{FF2B5EF4-FFF2-40B4-BE49-F238E27FC236}">
                <a16:creationId xmlns:a16="http://schemas.microsoft.com/office/drawing/2014/main" id="{7CFAD881-FAB1-54D8-588A-D6A75D3B2566}"/>
              </a:ext>
            </a:extLst>
          </p:cNvPr>
          <p:cNvPicPr>
            <a:picLocks noChangeAspect="1"/>
          </p:cNvPicPr>
          <p:nvPr/>
        </p:nvPicPr>
        <p:blipFill>
          <a:blip r:embed="rId3"/>
          <a:stretch>
            <a:fillRect/>
          </a:stretch>
        </p:blipFill>
        <p:spPr>
          <a:xfrm>
            <a:off x="453078" y="1405473"/>
            <a:ext cx="5246380" cy="4628990"/>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D5A63B30-9C2E-39EB-AF02-296849D002D8}"/>
              </a:ext>
            </a:extLst>
          </p:cNvPr>
          <p:cNvPicPr>
            <a:picLocks noChangeAspect="1"/>
          </p:cNvPicPr>
          <p:nvPr/>
        </p:nvPicPr>
        <p:blipFill>
          <a:blip r:embed="rId4"/>
          <a:stretch>
            <a:fillRect/>
          </a:stretch>
        </p:blipFill>
        <p:spPr>
          <a:xfrm>
            <a:off x="6144457" y="1405473"/>
            <a:ext cx="5400489" cy="46289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01201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Preview Your Action</a:t>
            </a:r>
          </a:p>
        </p:txBody>
      </p:sp>
      <p:pic>
        <p:nvPicPr>
          <p:cNvPr id="6" name="Picture 5">
            <a:extLst>
              <a:ext uri="{FF2B5EF4-FFF2-40B4-BE49-F238E27FC236}">
                <a16:creationId xmlns:a16="http://schemas.microsoft.com/office/drawing/2014/main" id="{33CE7EA1-16CB-2624-3E9B-075F358B6017}"/>
              </a:ext>
            </a:extLst>
          </p:cNvPr>
          <p:cNvPicPr>
            <a:picLocks noChangeAspect="1"/>
          </p:cNvPicPr>
          <p:nvPr/>
        </p:nvPicPr>
        <p:blipFill>
          <a:blip r:embed="rId3"/>
          <a:stretch>
            <a:fillRect/>
          </a:stretch>
        </p:blipFill>
        <p:spPr>
          <a:xfrm>
            <a:off x="1585426" y="945459"/>
            <a:ext cx="4049828" cy="5380912"/>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16590F4E-2A93-C358-82DA-3AC3A4463B89}"/>
              </a:ext>
            </a:extLst>
          </p:cNvPr>
          <p:cNvPicPr>
            <a:picLocks noChangeAspect="1"/>
          </p:cNvPicPr>
          <p:nvPr/>
        </p:nvPicPr>
        <p:blipFill>
          <a:blip r:embed="rId4"/>
          <a:stretch>
            <a:fillRect/>
          </a:stretch>
        </p:blipFill>
        <p:spPr>
          <a:xfrm>
            <a:off x="6689654" y="2504822"/>
            <a:ext cx="4575785" cy="2262186"/>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B49F7190-6E8F-F810-BA1B-844C531106C6}"/>
              </a:ext>
            </a:extLst>
          </p:cNvPr>
          <p:cNvCxnSpPr>
            <a:cxnSpLocks/>
            <a:stCxn id="6" idx="3"/>
            <a:endCxn id="8" idx="1"/>
          </p:cNvCxnSpPr>
          <p:nvPr/>
        </p:nvCxnSpPr>
        <p:spPr>
          <a:xfrm>
            <a:off x="5635254" y="3635915"/>
            <a:ext cx="1054400"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0145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Duplicate Action and Update Phrase + Initial Step</a:t>
            </a:r>
          </a:p>
        </p:txBody>
      </p:sp>
      <p:pic>
        <p:nvPicPr>
          <p:cNvPr id="6" name="Picture 5">
            <a:extLst>
              <a:ext uri="{FF2B5EF4-FFF2-40B4-BE49-F238E27FC236}">
                <a16:creationId xmlns:a16="http://schemas.microsoft.com/office/drawing/2014/main" id="{C9E7ACFD-2E07-3A01-7A9D-C3CFF727F6D4}"/>
              </a:ext>
            </a:extLst>
          </p:cNvPr>
          <p:cNvPicPr>
            <a:picLocks noChangeAspect="1"/>
          </p:cNvPicPr>
          <p:nvPr/>
        </p:nvPicPr>
        <p:blipFill>
          <a:blip r:embed="rId3"/>
          <a:stretch>
            <a:fillRect/>
          </a:stretch>
        </p:blipFill>
        <p:spPr>
          <a:xfrm>
            <a:off x="272797" y="2854565"/>
            <a:ext cx="4125166" cy="156378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368D803-B336-7ABE-2AA5-A8368BECCFE9}"/>
              </a:ext>
            </a:extLst>
          </p:cNvPr>
          <p:cNvPicPr>
            <a:picLocks noChangeAspect="1"/>
          </p:cNvPicPr>
          <p:nvPr/>
        </p:nvPicPr>
        <p:blipFill>
          <a:blip r:embed="rId4"/>
          <a:stretch>
            <a:fillRect/>
          </a:stretch>
        </p:blipFill>
        <p:spPr>
          <a:xfrm>
            <a:off x="4741234" y="1763992"/>
            <a:ext cx="7154671" cy="3744933"/>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5850334B-CC16-17F9-46C6-938CCFE89F79}"/>
              </a:ext>
            </a:extLst>
          </p:cNvPr>
          <p:cNvCxnSpPr>
            <a:cxnSpLocks/>
            <a:stCxn id="6" idx="3"/>
            <a:endCxn id="8" idx="1"/>
          </p:cNvCxnSpPr>
          <p:nvPr/>
        </p:nvCxnSpPr>
        <p:spPr>
          <a:xfrm>
            <a:off x="4397963" y="3636459"/>
            <a:ext cx="343271"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0821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Clarification Step</a:t>
            </a:r>
          </a:p>
        </p:txBody>
      </p:sp>
      <p:pic>
        <p:nvPicPr>
          <p:cNvPr id="10" name="Picture 9">
            <a:extLst>
              <a:ext uri="{FF2B5EF4-FFF2-40B4-BE49-F238E27FC236}">
                <a16:creationId xmlns:a16="http://schemas.microsoft.com/office/drawing/2014/main" id="{B75D9B58-A493-AC83-9833-116C327E5460}"/>
              </a:ext>
            </a:extLst>
          </p:cNvPr>
          <p:cNvPicPr>
            <a:picLocks noChangeAspect="1"/>
          </p:cNvPicPr>
          <p:nvPr/>
        </p:nvPicPr>
        <p:blipFill>
          <a:blip r:embed="rId3"/>
          <a:stretch>
            <a:fillRect/>
          </a:stretch>
        </p:blipFill>
        <p:spPr>
          <a:xfrm>
            <a:off x="2726188" y="962024"/>
            <a:ext cx="6739624" cy="54006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83289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12CFE-98EB-3109-17C0-15A302C4BDEE}"/>
              </a:ext>
            </a:extLst>
          </p:cNvPr>
          <p:cNvPicPr>
            <a:picLocks noChangeAspect="1"/>
          </p:cNvPicPr>
          <p:nvPr/>
        </p:nvPicPr>
        <p:blipFill>
          <a:blip r:embed="rId3"/>
          <a:stretch>
            <a:fillRect/>
          </a:stretch>
        </p:blipFill>
        <p:spPr>
          <a:xfrm>
            <a:off x="6497140" y="1415697"/>
            <a:ext cx="5344275" cy="4295801"/>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Step with Extension</a:t>
            </a:r>
          </a:p>
        </p:txBody>
      </p:sp>
      <p:cxnSp>
        <p:nvCxnSpPr>
          <p:cNvPr id="17" name="Straight Arrow Connector 16">
            <a:extLst>
              <a:ext uri="{FF2B5EF4-FFF2-40B4-BE49-F238E27FC236}">
                <a16:creationId xmlns:a16="http://schemas.microsoft.com/office/drawing/2014/main" id="{73541913-40A3-007D-66B3-EEBBE5B43127}"/>
              </a:ext>
            </a:extLst>
          </p:cNvPr>
          <p:cNvCxnSpPr>
            <a:cxnSpLocks/>
            <a:stCxn id="6" idx="3"/>
            <a:endCxn id="3" idx="1"/>
          </p:cNvCxnSpPr>
          <p:nvPr/>
        </p:nvCxnSpPr>
        <p:spPr>
          <a:xfrm>
            <a:off x="5954210" y="3563598"/>
            <a:ext cx="542930"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04E2736F-862E-B18A-17A9-63AE61945898}"/>
              </a:ext>
            </a:extLst>
          </p:cNvPr>
          <p:cNvPicPr>
            <a:picLocks noChangeAspect="1"/>
          </p:cNvPicPr>
          <p:nvPr/>
        </p:nvPicPr>
        <p:blipFill>
          <a:blip r:embed="rId4"/>
          <a:stretch>
            <a:fillRect/>
          </a:stretch>
        </p:blipFill>
        <p:spPr>
          <a:xfrm>
            <a:off x="310417" y="1415697"/>
            <a:ext cx="5643793" cy="429580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29622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Final Step</a:t>
            </a:r>
          </a:p>
        </p:txBody>
      </p:sp>
      <p:pic>
        <p:nvPicPr>
          <p:cNvPr id="8" name="Picture 7">
            <a:extLst>
              <a:ext uri="{FF2B5EF4-FFF2-40B4-BE49-F238E27FC236}">
                <a16:creationId xmlns:a16="http://schemas.microsoft.com/office/drawing/2014/main" id="{53F9E37A-C68C-2FA2-75C0-1348917A77DF}"/>
              </a:ext>
            </a:extLst>
          </p:cNvPr>
          <p:cNvPicPr>
            <a:picLocks noChangeAspect="1"/>
          </p:cNvPicPr>
          <p:nvPr/>
        </p:nvPicPr>
        <p:blipFill>
          <a:blip r:embed="rId3"/>
          <a:stretch>
            <a:fillRect/>
          </a:stretch>
        </p:blipFill>
        <p:spPr>
          <a:xfrm>
            <a:off x="2859071" y="866375"/>
            <a:ext cx="6473858" cy="557252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90493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Preview Your Action</a:t>
            </a:r>
          </a:p>
        </p:txBody>
      </p:sp>
      <p:cxnSp>
        <p:nvCxnSpPr>
          <p:cNvPr id="9" name="Straight Arrow Connector 8">
            <a:extLst>
              <a:ext uri="{FF2B5EF4-FFF2-40B4-BE49-F238E27FC236}">
                <a16:creationId xmlns:a16="http://schemas.microsoft.com/office/drawing/2014/main" id="{B49F7190-6E8F-F810-BA1B-844C531106C6}"/>
              </a:ext>
            </a:extLst>
          </p:cNvPr>
          <p:cNvCxnSpPr>
            <a:cxnSpLocks/>
            <a:stCxn id="3" idx="3"/>
            <a:endCxn id="7" idx="1"/>
          </p:cNvCxnSpPr>
          <p:nvPr/>
        </p:nvCxnSpPr>
        <p:spPr>
          <a:xfrm>
            <a:off x="3961329" y="3631132"/>
            <a:ext cx="698335"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5D852C14-F2AB-2A11-0247-DF0AC54033E7}"/>
              </a:ext>
            </a:extLst>
          </p:cNvPr>
          <p:cNvPicPr>
            <a:picLocks noChangeAspect="1"/>
          </p:cNvPicPr>
          <p:nvPr/>
        </p:nvPicPr>
        <p:blipFill>
          <a:blip r:embed="rId3"/>
          <a:stretch>
            <a:fillRect/>
          </a:stretch>
        </p:blipFill>
        <p:spPr>
          <a:xfrm>
            <a:off x="580273" y="1493683"/>
            <a:ext cx="3381056" cy="4274898"/>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FE516069-0146-FB39-2780-9BCB049B9D90}"/>
              </a:ext>
            </a:extLst>
          </p:cNvPr>
          <p:cNvPicPr>
            <a:picLocks noChangeAspect="1"/>
          </p:cNvPicPr>
          <p:nvPr/>
        </p:nvPicPr>
        <p:blipFill>
          <a:blip r:embed="rId4"/>
          <a:stretch>
            <a:fillRect/>
          </a:stretch>
        </p:blipFill>
        <p:spPr>
          <a:xfrm>
            <a:off x="4659664" y="1493682"/>
            <a:ext cx="3339764" cy="4274899"/>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BCFCAFBA-17F3-5FAB-36BC-CF9B9408C72B}"/>
              </a:ext>
            </a:extLst>
          </p:cNvPr>
          <p:cNvPicPr>
            <a:picLocks noChangeAspect="1"/>
          </p:cNvPicPr>
          <p:nvPr/>
        </p:nvPicPr>
        <p:blipFill>
          <a:blip r:embed="rId5"/>
          <a:stretch>
            <a:fillRect/>
          </a:stretch>
        </p:blipFill>
        <p:spPr>
          <a:xfrm>
            <a:off x="8697764" y="1493681"/>
            <a:ext cx="2892815" cy="4274900"/>
          </a:xfrm>
          <a:prstGeom prst="rect">
            <a:avLst/>
          </a:prstGeom>
          <a:effectLst>
            <a:outerShdw blurRad="63500" sx="102000" sy="102000" algn="ctr" rotWithShape="0">
              <a:prstClr val="black">
                <a:alpha val="40000"/>
              </a:prstClr>
            </a:outerShdw>
          </a:effectLst>
        </p:spPr>
      </p:pic>
      <p:cxnSp>
        <p:nvCxnSpPr>
          <p:cNvPr id="18" name="Straight Arrow Connector 17">
            <a:extLst>
              <a:ext uri="{FF2B5EF4-FFF2-40B4-BE49-F238E27FC236}">
                <a16:creationId xmlns:a16="http://schemas.microsoft.com/office/drawing/2014/main" id="{00216B9E-EA31-DA0A-893C-6D380B87E63D}"/>
              </a:ext>
            </a:extLst>
          </p:cNvPr>
          <p:cNvCxnSpPr>
            <a:cxnSpLocks/>
            <a:stCxn id="7" idx="3"/>
            <a:endCxn id="15" idx="1"/>
          </p:cNvCxnSpPr>
          <p:nvPr/>
        </p:nvCxnSpPr>
        <p:spPr>
          <a:xfrm flipV="1">
            <a:off x="7999428" y="3631131"/>
            <a:ext cx="698336" cy="1"/>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2696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Next Steps</a:t>
            </a:r>
          </a:p>
        </p:txBody>
      </p:sp>
    </p:spTree>
    <p:extLst>
      <p:ext uri="{BB962C8B-B14F-4D97-AF65-F5344CB8AC3E}">
        <p14:creationId xmlns:p14="http://schemas.microsoft.com/office/powerpoint/2010/main" val="1027759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More Actions with Templates</a:t>
            </a:r>
          </a:p>
        </p:txBody>
      </p:sp>
      <p:pic>
        <p:nvPicPr>
          <p:cNvPr id="1026" name="Picture 2" descr="Template details">
            <a:extLst>
              <a:ext uri="{FF2B5EF4-FFF2-40B4-BE49-F238E27FC236}">
                <a16:creationId xmlns:a16="http://schemas.microsoft.com/office/drawing/2014/main" id="{A49D8EA1-354E-4994-2A72-DD5B67E99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899" y="913975"/>
            <a:ext cx="8886202" cy="553067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15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Adjust Default Actions</a:t>
            </a:r>
          </a:p>
        </p:txBody>
      </p:sp>
      <p:pic>
        <p:nvPicPr>
          <p:cNvPr id="3" name="Picture 2">
            <a:extLst>
              <a:ext uri="{FF2B5EF4-FFF2-40B4-BE49-F238E27FC236}">
                <a16:creationId xmlns:a16="http://schemas.microsoft.com/office/drawing/2014/main" id="{A6B07AF8-69AB-0391-6F52-3FC3DB4E3497}"/>
              </a:ext>
            </a:extLst>
          </p:cNvPr>
          <p:cNvPicPr>
            <a:picLocks noChangeAspect="1"/>
          </p:cNvPicPr>
          <p:nvPr/>
        </p:nvPicPr>
        <p:blipFill>
          <a:blip r:embed="rId2"/>
          <a:stretch>
            <a:fillRect/>
          </a:stretch>
        </p:blipFill>
        <p:spPr>
          <a:xfrm>
            <a:off x="720909" y="1836566"/>
            <a:ext cx="10750181" cy="31848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74967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How Does It Work?</a:t>
            </a:r>
          </a:p>
        </p:txBody>
      </p:sp>
      <p:pic>
        <p:nvPicPr>
          <p:cNvPr id="4" name="Picture 3">
            <a:extLst>
              <a:ext uri="{FF2B5EF4-FFF2-40B4-BE49-F238E27FC236}">
                <a16:creationId xmlns:a16="http://schemas.microsoft.com/office/drawing/2014/main" id="{AF670C23-2205-3955-DD78-F2EC74E94A16}"/>
              </a:ext>
            </a:extLst>
          </p:cNvPr>
          <p:cNvPicPr>
            <a:picLocks noChangeAspect="1"/>
          </p:cNvPicPr>
          <p:nvPr/>
        </p:nvPicPr>
        <p:blipFill>
          <a:blip r:embed="rId2"/>
          <a:stretch>
            <a:fillRect/>
          </a:stretch>
        </p:blipFill>
        <p:spPr>
          <a:xfrm>
            <a:off x="553339" y="797976"/>
            <a:ext cx="10975992" cy="5840567"/>
          </a:xfrm>
          <a:prstGeom prst="rect">
            <a:avLst/>
          </a:prstGeom>
        </p:spPr>
      </p:pic>
    </p:spTree>
    <p:extLst>
      <p:ext uri="{BB962C8B-B14F-4D97-AF65-F5344CB8AC3E}">
        <p14:creationId xmlns:p14="http://schemas.microsoft.com/office/powerpoint/2010/main" val="1988712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Adjust Global Settings</a:t>
            </a:r>
          </a:p>
        </p:txBody>
      </p:sp>
      <p:pic>
        <p:nvPicPr>
          <p:cNvPr id="7" name="Picture 6">
            <a:extLst>
              <a:ext uri="{FF2B5EF4-FFF2-40B4-BE49-F238E27FC236}">
                <a16:creationId xmlns:a16="http://schemas.microsoft.com/office/drawing/2014/main" id="{E639ADB0-9701-10B5-4089-74D8A3960BA7}"/>
              </a:ext>
            </a:extLst>
          </p:cNvPr>
          <p:cNvPicPr>
            <a:picLocks noChangeAspect="1"/>
          </p:cNvPicPr>
          <p:nvPr/>
        </p:nvPicPr>
        <p:blipFill>
          <a:blip r:embed="rId2"/>
          <a:stretch>
            <a:fillRect/>
          </a:stretch>
        </p:blipFill>
        <p:spPr>
          <a:xfrm>
            <a:off x="493670" y="2861508"/>
            <a:ext cx="3762460" cy="2995356"/>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55C8B9A5-91DB-116D-6C75-EF5816034825}"/>
              </a:ext>
            </a:extLst>
          </p:cNvPr>
          <p:cNvSpPr txBox="1"/>
          <p:nvPr/>
        </p:nvSpPr>
        <p:spPr>
          <a:xfrm>
            <a:off x="493670" y="1461185"/>
            <a:ext cx="3762460" cy="1200329"/>
          </a:xfrm>
          <a:prstGeom prst="rect">
            <a:avLst/>
          </a:prstGeom>
          <a:noFill/>
        </p:spPr>
        <p:txBody>
          <a:bodyPr wrap="square">
            <a:spAutoFit/>
          </a:bodyPr>
          <a:lstStyle/>
          <a:p>
            <a:pPr algn="ctr"/>
            <a:r>
              <a:rPr lang="en-CA" u="sng" dirty="0">
                <a:solidFill>
                  <a:srgbClr val="1670FF"/>
                </a:solidFill>
                <a:latin typeface="+mj-lt"/>
              </a:rPr>
              <a:t>Clarifying Questions</a:t>
            </a:r>
          </a:p>
          <a:p>
            <a:pPr algn="ctr"/>
            <a:r>
              <a:rPr lang="en-US" dirty="0">
                <a:latin typeface="+mj-lt"/>
              </a:rPr>
              <a:t>Show options when multiple actions seem to match what the customer wants</a:t>
            </a:r>
            <a:endParaRPr lang="en-CA" dirty="0">
              <a:latin typeface="+mj-lt"/>
            </a:endParaRPr>
          </a:p>
        </p:txBody>
      </p:sp>
      <p:pic>
        <p:nvPicPr>
          <p:cNvPr id="11" name="Picture 10">
            <a:extLst>
              <a:ext uri="{FF2B5EF4-FFF2-40B4-BE49-F238E27FC236}">
                <a16:creationId xmlns:a16="http://schemas.microsoft.com/office/drawing/2014/main" id="{C09EF824-C8DF-565F-F8DC-54F5CD9F2BCF}"/>
              </a:ext>
            </a:extLst>
          </p:cNvPr>
          <p:cNvPicPr>
            <a:picLocks noChangeAspect="1"/>
          </p:cNvPicPr>
          <p:nvPr/>
        </p:nvPicPr>
        <p:blipFill>
          <a:blip r:embed="rId3"/>
          <a:stretch>
            <a:fillRect/>
          </a:stretch>
        </p:blipFill>
        <p:spPr>
          <a:xfrm>
            <a:off x="4739555" y="2861508"/>
            <a:ext cx="3215140" cy="2995356"/>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B9827509-B442-4FF3-84D7-97D24099EA2D}"/>
              </a:ext>
            </a:extLst>
          </p:cNvPr>
          <p:cNvSpPr txBox="1"/>
          <p:nvPr/>
        </p:nvSpPr>
        <p:spPr>
          <a:xfrm>
            <a:off x="4739555" y="1461184"/>
            <a:ext cx="3215140" cy="1200329"/>
          </a:xfrm>
          <a:prstGeom prst="rect">
            <a:avLst/>
          </a:prstGeom>
          <a:noFill/>
        </p:spPr>
        <p:txBody>
          <a:bodyPr wrap="square">
            <a:spAutoFit/>
          </a:bodyPr>
          <a:lstStyle/>
          <a:p>
            <a:pPr algn="ctr"/>
            <a:r>
              <a:rPr lang="en-CA" u="sng" dirty="0">
                <a:solidFill>
                  <a:srgbClr val="1670FF"/>
                </a:solidFill>
                <a:latin typeface="+mj-lt"/>
              </a:rPr>
              <a:t>Change Conversation Topics</a:t>
            </a:r>
            <a:br>
              <a:rPr lang="en-CA" dirty="0">
                <a:solidFill>
                  <a:srgbClr val="1670FF"/>
                </a:solidFill>
                <a:latin typeface="+mj-lt"/>
              </a:rPr>
            </a:br>
            <a:r>
              <a:rPr lang="en-US" dirty="0">
                <a:latin typeface="+mj-lt"/>
              </a:rPr>
              <a:t>Switch to other actions when customers ask about other topics</a:t>
            </a:r>
            <a:endParaRPr lang="en-CA" dirty="0">
              <a:latin typeface="+mj-lt"/>
            </a:endParaRPr>
          </a:p>
        </p:txBody>
      </p:sp>
      <p:pic>
        <p:nvPicPr>
          <p:cNvPr id="16" name="Picture 15">
            <a:extLst>
              <a:ext uri="{FF2B5EF4-FFF2-40B4-BE49-F238E27FC236}">
                <a16:creationId xmlns:a16="http://schemas.microsoft.com/office/drawing/2014/main" id="{A14B4671-B834-669E-BD7E-E4978FCD9468}"/>
              </a:ext>
            </a:extLst>
          </p:cNvPr>
          <p:cNvPicPr>
            <a:picLocks noChangeAspect="1"/>
          </p:cNvPicPr>
          <p:nvPr/>
        </p:nvPicPr>
        <p:blipFill>
          <a:blip r:embed="rId4"/>
          <a:stretch>
            <a:fillRect/>
          </a:stretch>
        </p:blipFill>
        <p:spPr>
          <a:xfrm>
            <a:off x="8438120" y="2817594"/>
            <a:ext cx="3215140" cy="3040337"/>
          </a:xfrm>
          <a:prstGeom prst="rect">
            <a:avLst/>
          </a:prstGeom>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D3C5293-FBBE-2E81-3AA8-C502C447E8B9}"/>
              </a:ext>
            </a:extLst>
          </p:cNvPr>
          <p:cNvSpPr txBox="1"/>
          <p:nvPr/>
        </p:nvSpPr>
        <p:spPr>
          <a:xfrm>
            <a:off x="8219550" y="1461184"/>
            <a:ext cx="3652280" cy="1200329"/>
          </a:xfrm>
          <a:prstGeom prst="rect">
            <a:avLst/>
          </a:prstGeom>
          <a:noFill/>
        </p:spPr>
        <p:txBody>
          <a:bodyPr wrap="square">
            <a:spAutoFit/>
          </a:bodyPr>
          <a:lstStyle/>
          <a:p>
            <a:pPr algn="ctr"/>
            <a:r>
              <a:rPr lang="en-CA" u="sng" dirty="0">
                <a:solidFill>
                  <a:srgbClr val="1670FF"/>
                </a:solidFill>
                <a:latin typeface="+mj-lt"/>
              </a:rPr>
              <a:t>Intelligent Information Gathering</a:t>
            </a:r>
            <a:br>
              <a:rPr lang="en-CA" dirty="0">
                <a:solidFill>
                  <a:srgbClr val="1670FF"/>
                </a:solidFill>
                <a:latin typeface="+mj-lt"/>
              </a:rPr>
            </a:br>
            <a:r>
              <a:rPr lang="en-US" dirty="0">
                <a:latin typeface="+mj-lt"/>
              </a:rPr>
              <a:t>The assistant retrieves and uses prior inputs to streamline the conversation</a:t>
            </a:r>
            <a:endParaRPr lang="en-CA" dirty="0">
              <a:latin typeface="+mj-lt"/>
            </a:endParaRPr>
          </a:p>
        </p:txBody>
      </p:sp>
    </p:spTree>
    <p:extLst>
      <p:ext uri="{BB962C8B-B14F-4D97-AF65-F5344CB8AC3E}">
        <p14:creationId xmlns:p14="http://schemas.microsoft.com/office/powerpoint/2010/main" val="2588886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Search Integration with Watson Discovery</a:t>
            </a:r>
          </a:p>
        </p:txBody>
      </p:sp>
      <p:pic>
        <p:nvPicPr>
          <p:cNvPr id="2" name="Picture 2" descr="Bring your own search to IBM Watson Assistant | by J William Murdock | IBM Watson  Assistant | Medium">
            <a:extLst>
              <a:ext uri="{FF2B5EF4-FFF2-40B4-BE49-F238E27FC236}">
                <a16:creationId xmlns:a16="http://schemas.microsoft.com/office/drawing/2014/main" id="{7102CD3E-812C-18D9-78DF-6A7B4DD61C6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872" t="2370" r="19193"/>
          <a:stretch/>
        </p:blipFill>
        <p:spPr bwMode="auto">
          <a:xfrm>
            <a:off x="8505525" y="1327463"/>
            <a:ext cx="3099335" cy="48317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s face in a yellow circle&#10;&#10;Description automatically generated with low confidence">
            <a:extLst>
              <a:ext uri="{FF2B5EF4-FFF2-40B4-BE49-F238E27FC236}">
                <a16:creationId xmlns:a16="http://schemas.microsoft.com/office/drawing/2014/main" id="{5860D2BC-EB7B-B4A8-99FD-5F09300F004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46747" y="787509"/>
            <a:ext cx="1322481" cy="1386678"/>
          </a:xfrm>
          <a:prstGeom prst="rect">
            <a:avLst/>
          </a:prstGeom>
        </p:spPr>
      </p:pic>
      <p:pic>
        <p:nvPicPr>
          <p:cNvPr id="6" name="Picture 5">
            <a:extLst>
              <a:ext uri="{FF2B5EF4-FFF2-40B4-BE49-F238E27FC236}">
                <a16:creationId xmlns:a16="http://schemas.microsoft.com/office/drawing/2014/main" id="{7889C6C3-AF23-8BAE-B46D-B8D408D1C923}"/>
              </a:ext>
            </a:extLst>
          </p:cNvPr>
          <p:cNvPicPr>
            <a:picLocks noChangeAspect="1"/>
          </p:cNvPicPr>
          <p:nvPr/>
        </p:nvPicPr>
        <p:blipFill>
          <a:blip r:embed="rId5"/>
          <a:srcRect l="4307" t="8604" r="3702" b="8253"/>
          <a:stretch/>
        </p:blipFill>
        <p:spPr>
          <a:xfrm>
            <a:off x="471640" y="2527457"/>
            <a:ext cx="7412016" cy="3185962"/>
          </a:xfrm>
          <a:prstGeom prst="rect">
            <a:avLst/>
          </a:prstGeom>
        </p:spPr>
      </p:pic>
      <p:sp>
        <p:nvSpPr>
          <p:cNvPr id="10" name="TextBox 9">
            <a:extLst>
              <a:ext uri="{FF2B5EF4-FFF2-40B4-BE49-F238E27FC236}">
                <a16:creationId xmlns:a16="http://schemas.microsoft.com/office/drawing/2014/main" id="{E3A6FC5B-3661-B610-98AC-586E8B28F895}"/>
              </a:ext>
            </a:extLst>
          </p:cNvPr>
          <p:cNvSpPr txBox="1"/>
          <p:nvPr/>
        </p:nvSpPr>
        <p:spPr>
          <a:xfrm>
            <a:off x="471640" y="1568095"/>
            <a:ext cx="7412016" cy="923330"/>
          </a:xfrm>
          <a:prstGeom prst="rect">
            <a:avLst/>
          </a:prstGeom>
          <a:noFill/>
        </p:spPr>
        <p:txBody>
          <a:bodyPr wrap="square">
            <a:spAutoFit/>
          </a:bodyPr>
          <a:lstStyle/>
          <a:p>
            <a:pPr algn="ctr"/>
            <a:r>
              <a:rPr lang="en-CA" u="sng" dirty="0">
                <a:solidFill>
                  <a:srgbClr val="1670FF"/>
                </a:solidFill>
                <a:latin typeface="+mj-lt"/>
              </a:rPr>
              <a:t>Search Integration</a:t>
            </a:r>
            <a:br>
              <a:rPr lang="en-CA" dirty="0">
                <a:latin typeface="+mj-lt"/>
              </a:rPr>
            </a:br>
            <a:r>
              <a:rPr lang="en-CA" dirty="0">
                <a:latin typeface="+mj-lt"/>
              </a:rPr>
              <a:t>Extend the scope of what your assistant can answer by searching documents and websites.</a:t>
            </a:r>
          </a:p>
        </p:txBody>
      </p:sp>
      <p:cxnSp>
        <p:nvCxnSpPr>
          <p:cNvPr id="13" name="Straight Arrow Connector 12">
            <a:extLst>
              <a:ext uri="{FF2B5EF4-FFF2-40B4-BE49-F238E27FC236}">
                <a16:creationId xmlns:a16="http://schemas.microsoft.com/office/drawing/2014/main" id="{8CD1DD9D-4127-4BEF-0ABF-EEAE52B48777}"/>
              </a:ext>
            </a:extLst>
          </p:cNvPr>
          <p:cNvCxnSpPr>
            <a:cxnSpLocks/>
          </p:cNvCxnSpPr>
          <p:nvPr/>
        </p:nvCxnSpPr>
        <p:spPr>
          <a:xfrm>
            <a:off x="7883656" y="3213965"/>
            <a:ext cx="73095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5440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A88C-0B0A-2288-8356-AF21462224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D53845-6EC0-6D2E-091C-3159007E06A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Any Questions?</a:t>
            </a:r>
            <a:endParaRPr lang="en-CA" sz="4500" b="1" dirty="0">
              <a:latin typeface="+mj-lt"/>
            </a:endParaRPr>
          </a:p>
        </p:txBody>
      </p:sp>
    </p:spTree>
    <p:extLst>
      <p:ext uri="{BB962C8B-B14F-4D97-AF65-F5344CB8AC3E}">
        <p14:creationId xmlns:p14="http://schemas.microsoft.com/office/powerpoint/2010/main" val="834508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927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17FE06-4B30-4A49-80A1-6B11EC3AA266}"/>
              </a:ext>
            </a:extLst>
          </p:cNvPr>
          <p:cNvSpPr>
            <a:spLocks noGrp="1"/>
          </p:cNvSpPr>
          <p:nvPr>
            <p:ph type="sldNum" sz="quarter" idx="10"/>
          </p:nvPr>
        </p:nvSpPr>
        <p:spPr/>
        <p:txBody>
          <a:bodyPr/>
          <a:lstStyle/>
          <a:p>
            <a:fld id="{D0BE6F14-FF48-0F4F-A8AA-2E3F25371E4A}" type="slidenum">
              <a:rPr lang="en-US" smtClean="0"/>
              <a:pPr/>
              <a:t>54</a:t>
            </a:fld>
            <a:endParaRPr lang="en-US" dirty="0"/>
          </a:p>
        </p:txBody>
      </p:sp>
      <p:sp>
        <p:nvSpPr>
          <p:cNvPr id="4" name="Title 1">
            <a:extLst>
              <a:ext uri="{FF2B5EF4-FFF2-40B4-BE49-F238E27FC236}">
                <a16:creationId xmlns:a16="http://schemas.microsoft.com/office/drawing/2014/main" id="{1D955AAA-B111-EF14-5F92-167756D7DBA8}"/>
              </a:ext>
            </a:extLst>
          </p:cNvPr>
          <p:cNvSpPr txBox="1">
            <a:spLocks/>
          </p:cNvSpPr>
          <p:nvPr/>
        </p:nvSpPr>
        <p:spPr>
          <a:xfrm>
            <a:off x="0" y="287338"/>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br>
              <a:rPr lang="en-US" dirty="0">
                <a:latin typeface="+mj-lt"/>
              </a:rPr>
            </a:br>
            <a:br>
              <a:rPr lang="en-US" dirty="0">
                <a:latin typeface="+mj-lt"/>
              </a:rPr>
            </a:br>
            <a:r>
              <a:rPr lang="en-US" dirty="0">
                <a:latin typeface="+mj-lt"/>
              </a:rPr>
              <a:t>IBM Sites:</a:t>
            </a:r>
          </a:p>
        </p:txBody>
      </p:sp>
      <p:graphicFrame>
        <p:nvGraphicFramePr>
          <p:cNvPr id="5" name="Table 4" descr="Sample table">
            <a:extLst>
              <a:ext uri="{FF2B5EF4-FFF2-40B4-BE49-F238E27FC236}">
                <a16:creationId xmlns:a16="http://schemas.microsoft.com/office/drawing/2014/main" id="{9955E1D9-EDEA-B66E-7379-298972F94C5A}"/>
              </a:ext>
            </a:extLst>
          </p:cNvPr>
          <p:cNvGraphicFramePr>
            <a:graphicFrameLocks/>
          </p:cNvGraphicFramePr>
          <p:nvPr/>
        </p:nvGraphicFramePr>
        <p:xfrm>
          <a:off x="2474913" y="1177353"/>
          <a:ext cx="8570912" cy="2560152"/>
        </p:xfrm>
        <a:graphic>
          <a:graphicData uri="http://schemas.openxmlformats.org/drawingml/2006/table">
            <a:tbl>
              <a:tblPr firstRow="1" bandRow="1">
                <a:tableStyleId>{5C22544A-7EE6-4342-B048-85BDC9FD1C3A}</a:tableStyleId>
              </a:tblPr>
              <a:tblGrid>
                <a:gridCol w="2270754">
                  <a:extLst>
                    <a:ext uri="{9D8B030D-6E8A-4147-A177-3AD203B41FA5}">
                      <a16:colId xmlns:a16="http://schemas.microsoft.com/office/drawing/2014/main" val="2263625543"/>
                    </a:ext>
                  </a:extLst>
                </a:gridCol>
                <a:gridCol w="6300158">
                  <a:extLst>
                    <a:ext uri="{9D8B030D-6E8A-4147-A177-3AD203B41FA5}">
                      <a16:colId xmlns:a16="http://schemas.microsoft.com/office/drawing/2014/main" val="3641785494"/>
                    </a:ext>
                  </a:extLst>
                </a:gridCol>
              </a:tblGrid>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Home Page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2"/>
                        </a:rPr>
                        <a:t>https://www.ibm.com/it-infrastructure/power/os/ibm-i</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326463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s-419" sz="1200" b="0" i="0" u="none" strike="noStrike" cap="none" spc="0" baseline="0" dirty="0">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BM Strategy Whitepaper</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3"/>
                        </a:rPr>
                        <a:t>https://www.ibm.com/it-infrastructure/us-en/resources/power/i-strategy-roadmap/</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31669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Client Success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lang="en-US" sz="1200" u="sng" dirty="0">
                          <a:latin typeface="+mn-lt"/>
                          <a:hlinkClick r:id="rId4"/>
                        </a:rPr>
                        <a:t>https://www.ibm.com/it-infrastructure/us-en/resources/power/ibm-i-customer-stories/</a:t>
                      </a:r>
                      <a:endParaRPr lang="en-US" sz="1200" u="sng"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499432"/>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Support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5"/>
                        </a:rPr>
                        <a:t>https://www.ibm.com/support/lifecycle/</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5327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License Topics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6"/>
                        </a:rPr>
                        <a:t>https://www-01.ibm.com/support/docview.wss?uid=nas8N1022087</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84480"/>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Release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altLang="en-US" sz="1200" u="none" dirty="0">
                          <a:latin typeface="+mn-lt"/>
                          <a:hlinkClick r:id="rId7"/>
                        </a:rPr>
                        <a:t>https://www.ibm.com/support/pages/release-life-cycle</a:t>
                      </a:r>
                      <a:endParaRPr lang="en-US" altLang="en-US" sz="1200" u="none"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76127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TR Wikis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kern="1200" dirty="0">
                          <a:solidFill>
                            <a:srgbClr val="0000FF"/>
                          </a:solidFill>
                          <a:effectLst/>
                          <a:latin typeface="+mn-lt"/>
                          <a:ea typeface="Times New Roman" panose="02020603050405020304" pitchFamily="18" charset="0"/>
                          <a:cs typeface="+mn-cs"/>
                          <a:hlinkClick r:id="rId8"/>
                        </a:rPr>
                        <a:t>IBM i Technology Updates</a:t>
                      </a:r>
                      <a:r>
                        <a:rPr lang="en-US" sz="1200" kern="1200" dirty="0">
                          <a:solidFill>
                            <a:schemeClr val="tx1"/>
                          </a:solidFill>
                          <a:effectLst/>
                          <a:latin typeface="+mn-lt"/>
                          <a:ea typeface="+mn-ea"/>
                          <a:cs typeface="+mn-cs"/>
                        </a:rPr>
                        <a:t> </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183684"/>
                  </a:ext>
                </a:extLst>
              </a:tr>
            </a:tbl>
          </a:graphicData>
        </a:graphic>
      </p:graphicFrame>
    </p:spTree>
    <p:extLst>
      <p:ext uri="{BB962C8B-B14F-4D97-AF65-F5344CB8AC3E}">
        <p14:creationId xmlns:p14="http://schemas.microsoft.com/office/powerpoint/2010/main" val="2277501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3E9A-F810-7476-512A-15A103539D1E}"/>
              </a:ext>
            </a:extLst>
          </p:cNvPr>
          <p:cNvSpPr>
            <a:spLocks noGrp="1"/>
          </p:cNvSpPr>
          <p:nvPr>
            <p:ph type="sldNum" sz="quarter" idx="10"/>
          </p:nvPr>
        </p:nvSpPr>
        <p:spPr/>
        <p:txBody>
          <a:bodyPr/>
          <a:lstStyle/>
          <a:p>
            <a:fld id="{D0BE6F14-FF48-0F4F-A8AA-2E3F25371E4A}" type="slidenum">
              <a:rPr lang="en-US" smtClean="0"/>
              <a:pPr/>
              <a:t>55</a:t>
            </a:fld>
            <a:endParaRPr lang="en-US" dirty="0"/>
          </a:p>
        </p:txBody>
      </p:sp>
      <p:sp>
        <p:nvSpPr>
          <p:cNvPr id="4" name="Title 1">
            <a:extLst>
              <a:ext uri="{FF2B5EF4-FFF2-40B4-BE49-F238E27FC236}">
                <a16:creationId xmlns:a16="http://schemas.microsoft.com/office/drawing/2014/main" id="{5C97BEC5-F1B5-1925-FE0F-1A87ECCCC3F6}"/>
              </a:ext>
            </a:extLst>
          </p:cNvPr>
          <p:cNvSpPr txBox="1">
            <a:spLocks/>
          </p:cNvSpPr>
          <p:nvPr/>
        </p:nvSpPr>
        <p:spPr>
          <a:xfrm>
            <a:off x="0" y="681323"/>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p>
        </p:txBody>
      </p:sp>
      <p:cxnSp>
        <p:nvCxnSpPr>
          <p:cNvPr id="5" name="Straight Connector 4" descr="Vertical column divider">
            <a:extLst>
              <a:ext uri="{FF2B5EF4-FFF2-40B4-BE49-F238E27FC236}">
                <a16:creationId xmlns:a16="http://schemas.microsoft.com/office/drawing/2014/main" id="{A2BC54E2-FA3C-4A42-B67D-AFF6B91BB8FA}"/>
              </a:ext>
            </a:extLst>
          </p:cNvPr>
          <p:cNvCxnSpPr/>
          <p:nvPr/>
        </p:nvCxnSpPr>
        <p:spPr bwMode="auto">
          <a:xfrm>
            <a:off x="3047603"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4">
            <a:extLst>
              <a:ext uri="{FF2B5EF4-FFF2-40B4-BE49-F238E27FC236}">
                <a16:creationId xmlns:a16="http://schemas.microsoft.com/office/drawing/2014/main" id="{984A20F8-ACA4-2952-2672-31BC7CCFE63B}"/>
              </a:ext>
            </a:extLst>
          </p:cNvPr>
          <p:cNvSpPr txBox="1">
            <a:spLocks/>
          </p:cNvSpPr>
          <p:nvPr/>
        </p:nvSpPr>
        <p:spPr>
          <a:xfrm>
            <a:off x="3333317" y="1560343"/>
            <a:ext cx="2475384"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TechChannel You and i (Steve Will)</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TechChanneli-Can (Dawn May)</a:t>
            </a:r>
            <a:endParaRPr lang="en-US" altLang="en-US" sz="1400" dirty="0">
              <a:solidFill>
                <a:srgbClr val="0815CD"/>
              </a:solidFill>
              <a:latin typeface="+mn-lt"/>
              <a:ea typeface="MS PGothic" panose="020B0600070205080204" pitchFamily="34" charset="-128"/>
              <a:hlinkClick r:id="" action="ppaction://noaction">
                <a:extLst>
                  <a:ext uri="{A12FA001-AC4F-418D-AE19-62706E023703}">
                    <ahyp:hlinkClr xmlns:ahyp="http://schemas.microsoft.com/office/drawing/2018/hyperlinkcolor" val="tx"/>
                  </a:ext>
                </a:extLst>
              </a:hlinkClick>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TechChannel: iTalk with Tuohy</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u="sng" dirty="0">
                <a:solidFill>
                  <a:srgbClr val="0815CD"/>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TechChannel: OpenYour i with Jesse Gorzinski </a:t>
            </a:r>
            <a:endParaRPr lang="en-US" altLang="en-US" sz="1400" u="sng"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IBM Db2 for i (Kent Milligian)</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7">
                  <a:extLst>
                    <a:ext uri="{A12FA001-AC4F-418D-AE19-62706E023703}">
                      <ahyp:hlinkClr xmlns:ahyp="http://schemas.microsoft.com/office/drawing/2018/hyperlinkcolor" val="tx"/>
                    </a:ext>
                  </a:extLst>
                </a:hlinkClick>
              </a:rPr>
              <a:t>IBM i Analyitics Blog (Jon Westcott Jr)</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defRPr/>
            </a:pPr>
            <a:r>
              <a:rPr lang="en-US" sz="1400" dirty="0">
                <a:solidFill>
                  <a:srgbClr val="0815CD"/>
                </a:solidFill>
                <a:latin typeface="+mn-lt"/>
                <a:hlinkClick r:id="rId8">
                  <a:extLst>
                    <a:ext uri="{A12FA001-AC4F-418D-AE19-62706E023703}">
                      <ahyp:hlinkClr xmlns:ahyp="http://schemas.microsoft.com/office/drawing/2018/hyperlinkcolor" val="tx"/>
                    </a:ext>
                  </a:extLst>
                </a:hlinkClick>
              </a:rPr>
              <a:t>iSee with Scott and Tim</a:t>
            </a:r>
            <a:endParaRPr lang="en-US" sz="1400" dirty="0">
              <a:solidFill>
                <a:srgbClr val="0815CD"/>
              </a:solidFill>
              <a:latin typeface="+mn-lt"/>
            </a:endParaRPr>
          </a:p>
        </p:txBody>
      </p:sp>
      <p:sp>
        <p:nvSpPr>
          <p:cNvPr id="7" name="Text Placeholder 1">
            <a:extLst>
              <a:ext uri="{FF2B5EF4-FFF2-40B4-BE49-F238E27FC236}">
                <a16:creationId xmlns:a16="http://schemas.microsoft.com/office/drawing/2014/main" id="{F9AD4DCC-384B-EFF5-71C4-C00F26A46FAC}"/>
              </a:ext>
            </a:extLst>
          </p:cNvPr>
          <p:cNvSpPr txBox="1">
            <a:spLocks/>
          </p:cNvSpPr>
          <p:nvPr/>
        </p:nvSpPr>
        <p:spPr>
          <a:xfrm>
            <a:off x="3047603" y="656003"/>
            <a:ext cx="3038697" cy="953832"/>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dirty="0">
                <a:latin typeface="+mn-lt"/>
              </a:rPr>
              <a:t>Blogs to follow</a:t>
            </a:r>
          </a:p>
        </p:txBody>
      </p:sp>
      <p:cxnSp>
        <p:nvCxnSpPr>
          <p:cNvPr id="8" name="Straight Connector 7" descr="Vertical column divider">
            <a:extLst>
              <a:ext uri="{FF2B5EF4-FFF2-40B4-BE49-F238E27FC236}">
                <a16:creationId xmlns:a16="http://schemas.microsoft.com/office/drawing/2014/main" id="{803EC109-288D-FF2D-BB8D-B3871953A8B7}"/>
              </a:ext>
            </a:extLst>
          </p:cNvPr>
          <p:cNvCxnSpPr/>
          <p:nvPr/>
        </p:nvCxnSpPr>
        <p:spPr bwMode="auto">
          <a:xfrm>
            <a:off x="6096000"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7">
            <a:extLst>
              <a:ext uri="{FF2B5EF4-FFF2-40B4-BE49-F238E27FC236}">
                <a16:creationId xmlns:a16="http://schemas.microsoft.com/office/drawing/2014/main" id="{449791A2-B1DC-8298-7BEE-5C0723A850D9}"/>
              </a:ext>
            </a:extLst>
          </p:cNvPr>
          <p:cNvSpPr txBox="1">
            <a:spLocks/>
          </p:cNvSpPr>
          <p:nvPr/>
        </p:nvSpPr>
        <p:spPr>
          <a:xfrm>
            <a:off x="6101067" y="656003"/>
            <a:ext cx="3038696" cy="95317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s-419" sz="2800" dirty="0">
                <a:latin typeface="+mn-lt"/>
              </a:rPr>
              <a:t>M</a:t>
            </a:r>
            <a:r>
              <a:rPr lang="en-US" sz="2800" dirty="0">
                <a:latin typeface="+mn-lt"/>
              </a:rPr>
              <a:t>ore to follow</a:t>
            </a:r>
          </a:p>
        </p:txBody>
      </p:sp>
      <p:sp>
        <p:nvSpPr>
          <p:cNvPr id="10" name="Text Placeholder 5">
            <a:extLst>
              <a:ext uri="{FF2B5EF4-FFF2-40B4-BE49-F238E27FC236}">
                <a16:creationId xmlns:a16="http://schemas.microsoft.com/office/drawing/2014/main" id="{619CAC8A-97C9-C434-5B8A-68CBA7DA67BE}"/>
              </a:ext>
            </a:extLst>
          </p:cNvPr>
          <p:cNvSpPr txBox="1">
            <a:spLocks/>
          </p:cNvSpPr>
          <p:nvPr/>
        </p:nvSpPr>
        <p:spPr>
          <a:xfrm>
            <a:off x="6380919" y="1558039"/>
            <a:ext cx="2476178"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9"/>
              </a:rPr>
              <a:t>@IBMservers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0"/>
              </a:rPr>
              <a:t>@</a:t>
            </a:r>
            <a:r>
              <a:rPr lang="en-US" altLang="en-US" sz="1400" u="sng" dirty="0">
                <a:latin typeface="+mn-lt"/>
                <a:ea typeface="MS PGothic" panose="020B0600070205080204" pitchFamily="34" charset="-128"/>
                <a:hlinkClick r:id="rId10"/>
              </a:rPr>
              <a:t>COMMONug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000000"/>
                </a:solidFill>
                <a:latin typeface="+mn-lt"/>
                <a:ea typeface="MS PGothic" panose="020B0600070205080204" pitchFamily="34" charset="-128"/>
                <a:hlinkClick r:id="rId11"/>
              </a:rPr>
              <a:t>@</a:t>
            </a:r>
            <a:r>
              <a:rPr lang="en-US" altLang="en-US" sz="1400" u="sng" dirty="0">
                <a:solidFill>
                  <a:srgbClr val="000000"/>
                </a:solidFill>
                <a:latin typeface="+mn-lt"/>
                <a:ea typeface="MS PGothic" panose="020B0600070205080204" pitchFamily="34" charset="-128"/>
                <a:hlinkClick r:id="rId11"/>
              </a:rPr>
              <a:t>IBMChampions</a:t>
            </a:r>
            <a:endParaRPr lang="en-US" altLang="en-US" sz="1400" u="sng" dirty="0">
              <a:solidFill>
                <a:srgbClr val="00000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2"/>
              </a:rPr>
              <a:t>@</a:t>
            </a:r>
            <a:r>
              <a:rPr lang="en-US" altLang="en-US" sz="1400" u="sng" dirty="0">
                <a:latin typeface="+mn-lt"/>
                <a:ea typeface="MS PGothic" panose="020B0600070205080204" pitchFamily="34" charset="-128"/>
                <a:hlinkClick r:id="rId12"/>
              </a:rPr>
              <a:t>IBMSystemsISVs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3"/>
              </a:rPr>
              <a:t>@</a:t>
            </a:r>
            <a:r>
              <a:rPr lang="en-US" altLang="en-US" sz="1400" u="sng" dirty="0">
                <a:latin typeface="+mn-lt"/>
                <a:ea typeface="MS PGothic" panose="020B0600070205080204" pitchFamily="34" charset="-128"/>
                <a:hlinkClick r:id="rId13"/>
              </a:rPr>
              <a:t>LinuxIBMMag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4"/>
              </a:rPr>
              <a:t>@</a:t>
            </a:r>
            <a:r>
              <a:rPr lang="en-US" altLang="en-US" sz="1400" u="sng" dirty="0">
                <a:latin typeface="+mn-lt"/>
                <a:ea typeface="MS PGothic" panose="020B0600070205080204" pitchFamily="34" charset="-128"/>
                <a:hlinkClick r:id="rId14"/>
              </a:rPr>
              <a:t>OpenPOWERorg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u="sng" dirty="0">
                <a:latin typeface="+mn-lt"/>
                <a:ea typeface="MS PGothic" panose="020B0600070205080204" pitchFamily="34" charset="-128"/>
                <a:hlinkClick r:id="rId15"/>
              </a:rPr>
              <a:t>@ITJungleNews</a:t>
            </a:r>
            <a:r>
              <a:rPr lang="en-US" altLang="en-US" sz="1400" u="sng" dirty="0">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6"/>
              </a:rPr>
              <a:t>@SAPonIBMi</a:t>
            </a:r>
            <a:r>
              <a:rPr lang="en-US" altLang="en-US" sz="1400" dirty="0">
                <a:solidFill>
                  <a:srgbClr val="606060"/>
                </a:solidFill>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7"/>
              </a:rPr>
              <a:t>@</a:t>
            </a:r>
            <a:r>
              <a:rPr lang="en-US" altLang="en-US" sz="1400" u="sng" dirty="0">
                <a:solidFill>
                  <a:srgbClr val="606060"/>
                </a:solidFill>
                <a:latin typeface="+mn-lt"/>
                <a:ea typeface="MS PGothic" panose="020B0600070205080204" pitchFamily="34" charset="-128"/>
                <a:hlinkClick r:id="rId17"/>
              </a:rPr>
              <a:t>SiDforIBMi</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8"/>
              </a:rPr>
              <a:t>@</a:t>
            </a:r>
            <a:r>
              <a:rPr lang="en-US" altLang="en-US" sz="1400" u="sng" dirty="0">
                <a:solidFill>
                  <a:srgbClr val="606060"/>
                </a:solidFill>
                <a:latin typeface="+mn-lt"/>
                <a:ea typeface="MS PGothic" panose="020B0600070205080204" pitchFamily="34" charset="-128"/>
                <a:hlinkClick r:id="rId18"/>
              </a:rPr>
              <a:t>IBMAIXeSupp</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9"/>
              </a:rPr>
              <a:t>@</a:t>
            </a:r>
            <a:r>
              <a:rPr lang="en-US" altLang="en-US" sz="1400" u="sng" dirty="0">
                <a:solidFill>
                  <a:srgbClr val="606060"/>
                </a:solidFill>
                <a:latin typeface="+mn-lt"/>
                <a:ea typeface="MS PGothic" panose="020B0600070205080204" pitchFamily="34" charset="-128"/>
                <a:hlinkClick r:id="rId19"/>
              </a:rPr>
              <a:t>IBMAIXdoc</a:t>
            </a:r>
            <a:endParaRPr lang="en-US" sz="1400" dirty="0">
              <a:latin typeface="+mn-lt"/>
            </a:endParaRPr>
          </a:p>
        </p:txBody>
      </p:sp>
      <p:cxnSp>
        <p:nvCxnSpPr>
          <p:cNvPr id="11" name="Straight Connector 10" descr="Vertical column divider">
            <a:extLst>
              <a:ext uri="{FF2B5EF4-FFF2-40B4-BE49-F238E27FC236}">
                <a16:creationId xmlns:a16="http://schemas.microsoft.com/office/drawing/2014/main" id="{06B7EA78-D460-AAF3-C71D-30B186257C4C}"/>
              </a:ext>
            </a:extLst>
          </p:cNvPr>
          <p:cNvCxnSpPr/>
          <p:nvPr/>
        </p:nvCxnSpPr>
        <p:spPr bwMode="auto">
          <a:xfrm>
            <a:off x="9139763" y="681323"/>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8">
            <a:extLst>
              <a:ext uri="{FF2B5EF4-FFF2-40B4-BE49-F238E27FC236}">
                <a16:creationId xmlns:a16="http://schemas.microsoft.com/office/drawing/2014/main" id="{2668775C-38B9-FFC1-3CD7-8C487869DE65}"/>
              </a:ext>
            </a:extLst>
          </p:cNvPr>
          <p:cNvSpPr txBox="1">
            <a:spLocks/>
          </p:cNvSpPr>
          <p:nvPr/>
        </p:nvSpPr>
        <p:spPr>
          <a:xfrm>
            <a:off x="9132378" y="656003"/>
            <a:ext cx="3038693" cy="95158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kern="0" dirty="0">
                <a:latin typeface="+mn-lt"/>
              </a:rPr>
              <a:t>Hashtags to Use</a:t>
            </a:r>
          </a:p>
        </p:txBody>
      </p:sp>
      <p:sp>
        <p:nvSpPr>
          <p:cNvPr id="13" name="Text Placeholder 6">
            <a:extLst>
              <a:ext uri="{FF2B5EF4-FFF2-40B4-BE49-F238E27FC236}">
                <a16:creationId xmlns:a16="http://schemas.microsoft.com/office/drawing/2014/main" id="{69A2BF7C-3709-989F-A8FB-C396B1EBB5EC}"/>
              </a:ext>
            </a:extLst>
          </p:cNvPr>
          <p:cNvSpPr txBox="1">
            <a:spLocks/>
          </p:cNvSpPr>
          <p:nvPr/>
        </p:nvSpPr>
        <p:spPr>
          <a:xfrm>
            <a:off x="9448034" y="1650878"/>
            <a:ext cx="2476178" cy="458728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#IBMPower</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#IBMi</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#IBMAIX</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#Power10</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#LinuxonPower</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#HANAonPower</a:t>
            </a:r>
          </a:p>
          <a:p>
            <a:pPr algn="ctr" defTabSz="914400" fontAlgn="base">
              <a:lnSpc>
                <a:spcPct val="100000"/>
              </a:lnSpc>
              <a:spcBef>
                <a:spcPct val="0"/>
              </a:spcBef>
              <a:spcAft>
                <a:spcPct val="0"/>
              </a:spcAft>
              <a:buFont typeface="Arial" panose="020B0604020202020204" pitchFamily="34" charset="0"/>
              <a:buNone/>
            </a:pPr>
            <a:r>
              <a:rPr lang="en-US" altLang="en-US" sz="1400" dirty="0">
                <a:solidFill>
                  <a:srgbClr val="000000"/>
                </a:solidFill>
                <a:latin typeface="+mn-lt"/>
                <a:ea typeface="MS PGothic" panose="020B0600070205080204" pitchFamily="34" charset="-128"/>
              </a:rPr>
              <a:t>#ITinfrastructure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#OpenSource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#HybridCloud</a:t>
            </a:r>
          </a:p>
        </p:txBody>
      </p:sp>
    </p:spTree>
    <p:extLst>
      <p:ext uri="{BB962C8B-B14F-4D97-AF65-F5344CB8AC3E}">
        <p14:creationId xmlns:p14="http://schemas.microsoft.com/office/powerpoint/2010/main" val="1700317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295A2-3487-41C6-E679-FC0BCB11521E}"/>
              </a:ext>
            </a:extLst>
          </p:cNvPr>
          <p:cNvSpPr>
            <a:spLocks noGrp="1"/>
          </p:cNvSpPr>
          <p:nvPr>
            <p:ph type="sldNum" sz="quarter" idx="10"/>
          </p:nvPr>
        </p:nvSpPr>
        <p:spPr/>
        <p:txBody>
          <a:bodyPr/>
          <a:lstStyle/>
          <a:p>
            <a:fld id="{D0BE6F14-FF48-0F4F-A8AA-2E3F25371E4A}" type="slidenum">
              <a:rPr lang="en-US" smtClean="0"/>
              <a:pPr/>
              <a:t>56</a:t>
            </a:fld>
            <a:endParaRPr lang="en-US" dirty="0"/>
          </a:p>
        </p:txBody>
      </p:sp>
    </p:spTree>
    <p:extLst>
      <p:ext uri="{BB962C8B-B14F-4D97-AF65-F5344CB8AC3E}">
        <p14:creationId xmlns:p14="http://schemas.microsoft.com/office/powerpoint/2010/main" val="1813728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5"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a:t>
            </a:r>
          </a:p>
        </p:txBody>
      </p:sp>
      <p:sp>
        <p:nvSpPr>
          <p:cNvPr id="138242" name="Slide Number Placeholder 2"/>
          <p:cNvSpPr>
            <a:spLocks noGrp="1"/>
          </p:cNvSpPr>
          <p:nvPr>
            <p:ph type="sldNum" sz="quarter" idx="10"/>
          </p:nvPr>
        </p:nvSpPr>
        <p:spPr>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E69B8C15-7FC8-DB41-95E3-BCDCEC74EEBC}" type="slidenum">
              <a:rPr lang="en-US" sz="700">
                <a:solidFill>
                  <a:prstClr val="black"/>
                </a:solidFill>
              </a:rPr>
              <a:pPr/>
              <a:t>57</a:t>
            </a:fld>
            <a:endParaRPr lang="en-US" sz="700" dirty="0">
              <a:solidFill>
                <a:prstClr val="black"/>
              </a:solidFill>
            </a:endParaRPr>
          </a:p>
        </p:txBody>
      </p:sp>
      <p:sp>
        <p:nvSpPr>
          <p:cNvPr id="138243" name="Text Box 2"/>
          <p:cNvSpPr txBox="1">
            <a:spLocks noChangeArrowheads="1"/>
          </p:cNvSpPr>
          <p:nvPr/>
        </p:nvSpPr>
        <p:spPr bwMode="auto">
          <a:xfrm>
            <a:off x="806957" y="1530674"/>
            <a:ext cx="10553200" cy="3978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square"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25000"/>
              </a:spcAft>
            </a:pPr>
            <a:r>
              <a:rPr lang="en-US" sz="1100" dirty="0">
                <a:solidFill>
                  <a:schemeClr val="bg1"/>
                </a:solidFill>
                <a:cs typeface="Arial" charset="0"/>
              </a:rPr>
              <a:t>This document was developed for IBM offerings in the United States as of the date of publication.  IBM may not make these offerings available in other countries, and the information is subject to change without notice. Consult your local IBM business contact for information on the IBM offerings available in your area.</a:t>
            </a:r>
          </a:p>
          <a:p>
            <a:pPr>
              <a:spcAft>
                <a:spcPct val="25000"/>
              </a:spcAft>
            </a:pPr>
            <a:r>
              <a:rPr lang="en-US" sz="1100" dirty="0">
                <a:solidFill>
                  <a:schemeClr val="bg1"/>
                </a:solidFill>
                <a:cs typeface="Arial" charset="0"/>
              </a:rPr>
              <a:t>Information in this document concerning non-IBM products was obtained from the suppliers of these products or other public sources.  Questions on the capabilities of non-IBM products should be addressed to the suppliers of those products.</a:t>
            </a:r>
          </a:p>
          <a:p>
            <a:pPr>
              <a:spcAft>
                <a:spcPct val="25000"/>
              </a:spcAft>
            </a:pPr>
            <a:r>
              <a:rPr lang="en-US" sz="1100" dirty="0">
                <a:solidFill>
                  <a:schemeClr val="bg1"/>
                </a:solidFill>
                <a:cs typeface="Arial" charset="0"/>
              </a:rPr>
              <a:t>IBM may have patents or pending patent applications covering subject matter in this document.  The furnishing of this document does not give you any license to these patents.  Send license inquires, in writing, to IBM Director of Licensing, IBM Corporation, New Castle Drive, Armonk, NY 10504-1785 USA. </a:t>
            </a:r>
          </a:p>
          <a:p>
            <a:pPr>
              <a:spcAft>
                <a:spcPct val="25000"/>
              </a:spcAft>
            </a:pPr>
            <a:r>
              <a:rPr lang="en-US" sz="1100" dirty="0">
                <a:solidFill>
                  <a:schemeClr val="bg1"/>
                </a:solidFill>
                <a:cs typeface="Arial" charset="0"/>
              </a:rPr>
              <a:t>All statements regarding IBM future direction and intent are subject to change or withdrawal without notice, and represent goals and objectives only. </a:t>
            </a:r>
          </a:p>
          <a:p>
            <a:pPr>
              <a:spcAft>
                <a:spcPct val="25000"/>
              </a:spcAft>
            </a:pPr>
            <a:r>
              <a:rPr lang="en-US" sz="1100" dirty="0">
                <a:solidFill>
                  <a:schemeClr val="bg1"/>
                </a:solidFill>
                <a:cs typeface="Arial" charset="0"/>
              </a:rPr>
              <a:t>The information contained in this document has not been submitted to any formal IBM test and is provided "AS IS" with no warranties or guarantees either expressed or implied.</a:t>
            </a:r>
          </a:p>
          <a:p>
            <a:pPr>
              <a:spcAft>
                <a:spcPct val="25000"/>
              </a:spcAft>
            </a:pPr>
            <a:r>
              <a:rPr lang="en-US" sz="1100" dirty="0">
                <a:solidFill>
                  <a:schemeClr val="bg1"/>
                </a:solidFill>
                <a:cs typeface="Arial" charset="0"/>
              </a:rPr>
              <a:t>All examples cited or described in this document are presented as illustrations of  the manner in which some IBM products can be used and the results that may be achieved.  Actual environmental costs and performance characteristics will vary depending on individual client configurations and conditions.</a:t>
            </a:r>
          </a:p>
          <a:p>
            <a:pPr>
              <a:spcAft>
                <a:spcPct val="25000"/>
              </a:spcAft>
            </a:pPr>
            <a:r>
              <a:rPr lang="en-US" sz="1100" dirty="0">
                <a:solidFill>
                  <a:schemeClr val="bg1"/>
                </a:solidFill>
                <a:cs typeface="Arial" charset="0"/>
              </a:rPr>
              <a:t>IBM Global Financing offerings are provided through IBM Credit Corporation in the United States and other IBM subsidiaries and divisions worldwide to qualified commercial and government clients.  Rates are based on a client's credit rating, financing terms, offering type, equipment type and options, and may vary by country.  Other restrictions may apply.  Rates and offerings are subject to change, extension or withdrawal without notice.</a:t>
            </a:r>
          </a:p>
          <a:p>
            <a:pPr>
              <a:spcAft>
                <a:spcPct val="25000"/>
              </a:spcAft>
            </a:pPr>
            <a:r>
              <a:rPr lang="en-US" sz="1100" dirty="0">
                <a:solidFill>
                  <a:schemeClr val="bg1"/>
                </a:solidFill>
                <a:cs typeface="Arial" charset="0"/>
              </a:rPr>
              <a:t>IBM is not responsible for printing errors in this document that result in pricing or information inaccuracies.</a:t>
            </a:r>
          </a:p>
          <a:p>
            <a:pPr>
              <a:spcAft>
                <a:spcPct val="25000"/>
              </a:spcAft>
            </a:pPr>
            <a:r>
              <a:rPr lang="en-US" sz="1100" dirty="0">
                <a:solidFill>
                  <a:schemeClr val="bg1"/>
                </a:solidFill>
                <a:cs typeface="Arial" charset="0"/>
              </a:rPr>
              <a:t>All prices shown are IBM's United States suggested list prices and are subject to change without notice; reseller prices may vary.</a:t>
            </a:r>
          </a:p>
          <a:p>
            <a:pPr>
              <a:spcAft>
                <a:spcPct val="25000"/>
              </a:spcAft>
            </a:pPr>
            <a:r>
              <a:rPr lang="en-US" sz="1100" dirty="0">
                <a:solidFill>
                  <a:schemeClr val="bg1"/>
                </a:solidFill>
                <a:cs typeface="Arial" charset="0"/>
              </a:rPr>
              <a:t>IBM hardware products are manufactured from new parts, or new and serviceable used parts. Regardless, our warranty terms apply.</a:t>
            </a:r>
          </a:p>
          <a:p>
            <a:pPr>
              <a:spcAft>
                <a:spcPct val="25000"/>
              </a:spcAft>
            </a:pPr>
            <a:r>
              <a:rPr lang="en-US" sz="1100" dirty="0">
                <a:solidFill>
                  <a:schemeClr val="bg1"/>
                </a:solidFill>
                <a:cs typeface="Arial" charset="0"/>
              </a:rPr>
              <a:t>Any performance data contained in this document was determined in a controlled environment.  Actual results may vary significantly and are dependent on many factors including system hardware configuration and software design and configuration.  Some measurements quoted in this document may have been made on development-level systems.  There is no guarantee these measurements will be the same on generally-available systems.  Some measurements quoted in this document may have been estimated through extrapolation.  Users of this document should verify the applicable data for their specific environment.  </a:t>
            </a:r>
          </a:p>
        </p:txBody>
      </p:sp>
      <p:sp>
        <p:nvSpPr>
          <p:cNvPr id="138244" name="Text Box 3"/>
          <p:cNvSpPr txBox="1">
            <a:spLocks noChangeArrowheads="1"/>
          </p:cNvSpPr>
          <p:nvPr/>
        </p:nvSpPr>
        <p:spPr bwMode="auto">
          <a:xfrm>
            <a:off x="9520818" y="6096004"/>
            <a:ext cx="226483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rgbClr val="FFFFFF"/>
                </a:solidFill>
                <a:cs typeface="Arial" charset="0"/>
              </a:rPr>
              <a:t>Revised September 26, 2006</a:t>
            </a:r>
          </a:p>
        </p:txBody>
      </p:sp>
    </p:spTree>
    <p:extLst>
      <p:ext uri="{BB962C8B-B14F-4D97-AF65-F5344CB8AC3E}">
        <p14:creationId xmlns:p14="http://schemas.microsoft.com/office/powerpoint/2010/main" val="75746446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3"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 (cont.)</a:t>
            </a:r>
          </a:p>
        </p:txBody>
      </p:sp>
      <p:sp>
        <p:nvSpPr>
          <p:cNvPr id="140290" name="Slide Number Placeholder 2"/>
          <p:cNvSpPr>
            <a:spLocks noGrp="1"/>
          </p:cNvSpPr>
          <p:nvPr>
            <p:ph type="sldNum" sz="quarter" idx="10"/>
          </p:nvPr>
        </p:nvSpPr>
        <p:spPr>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4036A6EA-E816-4B40-98D0-E8E2BDD1057B}" type="slidenum">
              <a:rPr lang="en-US" sz="700">
                <a:solidFill>
                  <a:srgbClr val="FFFFFF"/>
                </a:solidFill>
              </a:rPr>
              <a:pPr/>
              <a:t>58</a:t>
            </a:fld>
            <a:endParaRPr lang="en-US" sz="700" dirty="0">
              <a:solidFill>
                <a:srgbClr val="FFFFFF"/>
              </a:solidFill>
            </a:endParaRPr>
          </a:p>
        </p:txBody>
      </p:sp>
      <p:sp>
        <p:nvSpPr>
          <p:cNvPr id="140291" name="Text Box 2"/>
          <p:cNvSpPr txBox="1">
            <a:spLocks noChangeArrowheads="1"/>
          </p:cNvSpPr>
          <p:nvPr/>
        </p:nvSpPr>
        <p:spPr bwMode="auto">
          <a:xfrm>
            <a:off x="392363" y="1301140"/>
            <a:ext cx="11493500" cy="470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5000"/>
              </a:spcAft>
            </a:pPr>
            <a:r>
              <a:rPr lang="en-US" sz="900" dirty="0">
                <a:solidFill>
                  <a:schemeClr val="bg1"/>
                </a:solidFill>
                <a:cs typeface="Arial" charset="0"/>
              </a:rPr>
              <a:t>IBM, the IBM logo, ibm.com AIX, AIX (logo), AIX 5L, AIX 6 (logo), AS/400, BladeCenter, Blue Gene, ClusterProven, Db2, ESCON, i5/OS, i5/OS (logo), IBM Business Partner (logo), IntelliStation, LoadLeveler, Lotus, Lotus Notes, Notes, Operating System/400, OS/400, PartnerLink, PartnerWorld, PowerPC, pSeries, Rational, RISC System/6000, RS/6000, THINK, Tivoli, Tivoli (logo), Tivoli Management Environment, WebSphere, xSeries, z/OS, zSeries, Active Memory, Balanced Warehouse, CacheFlow, Cool Blue, IBM Systems Director VMControl, pureScale, TurboCore, Chiphopper, Cloudscape, Db2 Universal Database, DS4000, DS6000, DS8000, EnergyScale, Enterprise Workload Manager, General Parallel File System, , GPFS, HACMP, HACMP/6000, HASM, IBM Systems Director Active Energy Manager, iSeries, Micro-Partitioning, POWER, PowerExecutive, PowerVM, PowerVM (logo), PowerHA, Power Architecture, Power Everywhere, Power Family, POWER Hypervisor,  Power Systems, Power Systems (logo), Power Systems Software, Power Systems Software (logo), POWER2, POWER3, POWER4, POWER4+, POWER5, POWER5+, POWER6, POWER6+, POWER7, System i, System p, System p5, System Storage, System z, TME 10, Workload Partitions Manager and X-Architecture are trademarks or registered trademarks of International Business Machines Corporation in the United States, other countries, or both. If these and other IBM trademarked terms are marked on their first occurrence in this information with a trademark symbol (® or ™), these symbols indicate U.S. registered or common law trademarks owned by IBM at the time this information was published. Such trademarks may also be registered or common law trademarks in other countries. </a:t>
            </a:r>
          </a:p>
          <a:p>
            <a:pPr>
              <a:spcAft>
                <a:spcPct val="5000"/>
              </a:spcAft>
            </a:pPr>
            <a:endParaRPr lang="en-US" sz="900" dirty="0">
              <a:solidFill>
                <a:schemeClr val="bg1"/>
              </a:solidFill>
              <a:cs typeface="Arial" charset="0"/>
            </a:endParaRPr>
          </a:p>
          <a:p>
            <a:pPr>
              <a:spcAft>
                <a:spcPct val="5000"/>
              </a:spcAft>
            </a:pPr>
            <a:r>
              <a:rPr lang="en-US" sz="900" dirty="0">
                <a:solidFill>
                  <a:schemeClr val="bg1"/>
                </a:solidFill>
                <a:cs typeface="Arial" charset="0"/>
              </a:rPr>
              <a:t>A full list of U.S. trademarks owned by IBM may be found at: http://www.</a:t>
            </a:r>
            <a:r>
              <a:rPr lang="en-US" sz="900" b="1" dirty="0">
                <a:solidFill>
                  <a:schemeClr val="bg1"/>
                </a:solidFill>
                <a:cs typeface="Arial" charset="0"/>
              </a:rPr>
              <a:t>ibm.com</a:t>
            </a:r>
            <a:r>
              <a:rPr lang="en-US" sz="900" dirty="0">
                <a:solidFill>
                  <a:schemeClr val="bg1"/>
                </a:solidFill>
                <a:cs typeface="Arial" charset="0"/>
              </a:rPr>
              <a:t>/legal/copytrade.shtml. </a:t>
            </a:r>
          </a:p>
          <a:p>
            <a:pPr>
              <a:spcAft>
                <a:spcPct val="5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Adobe, the Adobe logo, PostScript, and the PostScript logo are either registered trademarks or trademarks of Adobe Systems Incorporated in the United States, and/or other countries.</a:t>
            </a:r>
          </a:p>
          <a:p>
            <a:pPr>
              <a:spcAft>
                <a:spcPct val="10000"/>
              </a:spcAft>
            </a:pPr>
            <a:r>
              <a:rPr lang="en-US" sz="900" dirty="0">
                <a:solidFill>
                  <a:schemeClr val="bg1"/>
                </a:solidFill>
                <a:cs typeface="Arial" charset="0"/>
              </a:rPr>
              <a:t>AltiVec is a trademark of Freescale Semiconductor, Inc.</a:t>
            </a:r>
          </a:p>
          <a:p>
            <a:pPr>
              <a:spcAft>
                <a:spcPct val="10000"/>
              </a:spcAft>
            </a:pPr>
            <a:r>
              <a:rPr lang="en-US" sz="900" dirty="0">
                <a:solidFill>
                  <a:schemeClr val="bg1"/>
                </a:solidFill>
                <a:cs typeface="Arial" charset="0"/>
              </a:rPr>
              <a:t>AMD Opteron is a trademark of Advanced Micro Devices, Inc.</a:t>
            </a:r>
          </a:p>
          <a:p>
            <a:pPr>
              <a:spcAft>
                <a:spcPct val="10000"/>
              </a:spcAft>
            </a:pPr>
            <a:r>
              <a:rPr lang="en-US" sz="900" dirty="0">
                <a:solidFill>
                  <a:schemeClr val="bg1"/>
                </a:solidFill>
                <a:cs typeface="Arial" charset="0"/>
              </a:rPr>
              <a:t>InfiniBand, InfiniBand Trade Association and the InfiniBand design marks are trademarks and/or service marks of the InfiniBand Trade Association. </a:t>
            </a:r>
          </a:p>
          <a:p>
            <a:pPr>
              <a:spcAft>
                <a:spcPct val="10000"/>
              </a:spcAft>
            </a:pPr>
            <a:r>
              <a:rPr lang="en-US" sz="900" dirty="0">
                <a:solidFill>
                  <a:schemeClr val="bg1"/>
                </a:solidFill>
                <a:cs typeface="Arial" charset="0"/>
              </a:rPr>
              <a:t>Intel, Intel logo, Intel Inside, Intel Inside logo, Intel Centrino, Intel Centrino logo, Celeron, Intel Xeon, Intel SpeedStep, Itanium, and Pentium are trademarks or registered trademarks of Intel Corporation or its subsidiaries in the United States and other countries.</a:t>
            </a:r>
          </a:p>
          <a:p>
            <a:pPr>
              <a:spcAft>
                <a:spcPct val="10000"/>
              </a:spcAft>
            </a:pPr>
            <a:r>
              <a:rPr lang="en-US" sz="900" dirty="0">
                <a:solidFill>
                  <a:schemeClr val="bg1"/>
                </a:solidFill>
                <a:cs typeface="Arial" charset="0"/>
              </a:rPr>
              <a:t>IT Infrastructure Library is a registered trademark of the Central Computer and Telecommunications Agency which is now part of the Office of Government Commerce.</a:t>
            </a:r>
          </a:p>
          <a:p>
            <a:pPr>
              <a:spcAft>
                <a:spcPct val="10000"/>
              </a:spcAft>
            </a:pPr>
            <a:r>
              <a:rPr lang="en-US" sz="900" dirty="0">
                <a:solidFill>
                  <a:schemeClr val="bg1"/>
                </a:solidFill>
                <a:cs typeface="Arial" charset="0"/>
              </a:rPr>
              <a:t>Java and all Java-based trademarks and logos are trademarks or registered trademarks of Oracle and/or its affiliates.</a:t>
            </a:r>
          </a:p>
          <a:p>
            <a:pPr>
              <a:spcAft>
                <a:spcPct val="10000"/>
              </a:spcAft>
            </a:pPr>
            <a:r>
              <a:rPr lang="en-US" sz="900" dirty="0">
                <a:solidFill>
                  <a:schemeClr val="bg1"/>
                </a:solidFill>
                <a:cs typeface="Arial" charset="0"/>
              </a:rPr>
              <a:t>Linear Tape-Open, LTO, the LTO Logo, Ultrium, and the Ultrium logo are trademarks of HP, IBM Corp. and Quantum in the U.S. and other countries.</a:t>
            </a:r>
          </a:p>
          <a:p>
            <a:pPr>
              <a:spcAft>
                <a:spcPct val="10000"/>
              </a:spcAft>
            </a:pPr>
            <a:r>
              <a:rPr lang="en-US" sz="900" dirty="0">
                <a:solidFill>
                  <a:schemeClr val="bg1"/>
                </a:solidFill>
                <a:cs typeface="Arial" charset="0"/>
              </a:rPr>
              <a:t>Linux is a registered trademark of Linus Torvalds in the United States, other countries or both.</a:t>
            </a:r>
          </a:p>
          <a:p>
            <a:pPr>
              <a:spcAft>
                <a:spcPct val="10000"/>
              </a:spcAft>
            </a:pPr>
            <a:r>
              <a:rPr lang="en-US" sz="900" dirty="0">
                <a:solidFill>
                  <a:schemeClr val="bg1"/>
                </a:solidFill>
                <a:cs typeface="Arial" charset="0"/>
              </a:rPr>
              <a:t>Microsoft, Windows and the Windows logo are registered trademarks of Microsoft Corporation in the United States, other countries or both.</a:t>
            </a:r>
          </a:p>
          <a:p>
            <a:pPr>
              <a:spcAft>
                <a:spcPct val="10000"/>
              </a:spcAft>
            </a:pPr>
            <a:r>
              <a:rPr lang="en-US" sz="900" dirty="0">
                <a:solidFill>
                  <a:schemeClr val="bg1"/>
                </a:solidFill>
                <a:cs typeface="Arial" charset="0"/>
              </a:rPr>
              <a:t>NetBench is a registered trademark of Ziff Davis Media in the United States, other countries or both.</a:t>
            </a:r>
          </a:p>
          <a:p>
            <a:pPr>
              <a:spcAft>
                <a:spcPct val="10000"/>
              </a:spcAft>
            </a:pPr>
            <a:r>
              <a:rPr lang="en-US" sz="900" dirty="0">
                <a:solidFill>
                  <a:schemeClr val="bg1"/>
                </a:solidFill>
                <a:cs typeface="Arial" charset="0"/>
              </a:rPr>
              <a:t>SPECint, SPECfp, SPECjbb, SPECweb, SPECjAppServer, SPEC OMP, SPECviewperf, SPECapc, SPEChpc, SPECjvm, SPECmail, SPECimap and SPECsfs are trademarks of the Standard Performance Evaluation Corp (SPEC).</a:t>
            </a:r>
          </a:p>
          <a:p>
            <a:pPr>
              <a:spcAft>
                <a:spcPct val="10000"/>
              </a:spcAft>
            </a:pPr>
            <a:r>
              <a:rPr lang="en-US" sz="900" dirty="0">
                <a:solidFill>
                  <a:schemeClr val="bg1"/>
                </a:solidFill>
                <a:cs typeface="Arial" charset="0"/>
              </a:rPr>
              <a:t>The Power Architecture and Power.org wordmarks and the Power and Power.org logos and related marks are trademarks and service marks licensed by Power.org.</a:t>
            </a:r>
          </a:p>
          <a:p>
            <a:pPr>
              <a:spcAft>
                <a:spcPct val="10000"/>
              </a:spcAft>
            </a:pPr>
            <a:r>
              <a:rPr lang="en-US" sz="900" dirty="0">
                <a:solidFill>
                  <a:schemeClr val="bg1"/>
                </a:solidFill>
                <a:cs typeface="Arial" charset="0"/>
              </a:rPr>
              <a:t>TPC-C and TPC-H are trademarks of the Transaction Performance Processing Council (TPPC).</a:t>
            </a:r>
          </a:p>
          <a:p>
            <a:pPr>
              <a:spcAft>
                <a:spcPct val="10000"/>
              </a:spcAft>
            </a:pPr>
            <a:r>
              <a:rPr lang="en-US" sz="900" dirty="0">
                <a:solidFill>
                  <a:schemeClr val="bg1"/>
                </a:solidFill>
                <a:cs typeface="Arial" charset="0"/>
              </a:rPr>
              <a:t>UNIX is a registered trademark of The Open Group in the United States, other countries or both. </a:t>
            </a:r>
          </a:p>
          <a:p>
            <a:pPr>
              <a:spcAft>
                <a:spcPct val="10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Other company, product and service names may be trademarks or service marks of others.</a:t>
            </a:r>
          </a:p>
          <a:p>
            <a:pPr>
              <a:spcAft>
                <a:spcPct val="10000"/>
              </a:spcAft>
            </a:pPr>
            <a:endParaRPr lang="en-US" sz="900" dirty="0">
              <a:solidFill>
                <a:schemeClr val="bg1"/>
              </a:solidFill>
              <a:cs typeface="Arial" charset="0"/>
            </a:endParaRPr>
          </a:p>
          <a:p>
            <a:pPr>
              <a:spcAft>
                <a:spcPct val="10000"/>
              </a:spcAft>
            </a:pPr>
            <a:endParaRPr lang="en-US" sz="900" dirty="0">
              <a:solidFill>
                <a:schemeClr val="bg1"/>
              </a:solidFill>
              <a:cs typeface="Arial" charset="0"/>
            </a:endParaRPr>
          </a:p>
        </p:txBody>
      </p:sp>
      <p:sp>
        <p:nvSpPr>
          <p:cNvPr id="140292" name="Text Box 3"/>
          <p:cNvSpPr txBox="1">
            <a:spLocks noChangeArrowheads="1"/>
          </p:cNvSpPr>
          <p:nvPr/>
        </p:nvSpPr>
        <p:spPr bwMode="auto">
          <a:xfrm>
            <a:off x="9525052" y="6094417"/>
            <a:ext cx="226483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chemeClr val="bg1"/>
                </a:solidFill>
                <a:cs typeface="Arial" charset="0"/>
              </a:rPr>
              <a:t>Revised December 2, 2010</a:t>
            </a:r>
          </a:p>
        </p:txBody>
      </p:sp>
    </p:spTree>
    <p:extLst>
      <p:ext uri="{BB962C8B-B14F-4D97-AF65-F5344CB8AC3E}">
        <p14:creationId xmlns:p14="http://schemas.microsoft.com/office/powerpoint/2010/main" val="195793011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Planning Your Assistant</a:t>
            </a:r>
          </a:p>
        </p:txBody>
      </p:sp>
    </p:spTree>
    <p:extLst>
      <p:ext uri="{BB962C8B-B14F-4D97-AF65-F5344CB8AC3E}">
        <p14:creationId xmlns:p14="http://schemas.microsoft.com/office/powerpoint/2010/main" val="9248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Before building an assistant…</a:t>
            </a:r>
          </a:p>
        </p:txBody>
      </p:sp>
      <p:pic>
        <p:nvPicPr>
          <p:cNvPr id="5122" name="Picture 2" descr="Diagram of a simple assistant">
            <a:extLst>
              <a:ext uri="{FF2B5EF4-FFF2-40B4-BE49-F238E27FC236}">
                <a16:creationId xmlns:a16="http://schemas.microsoft.com/office/drawing/2014/main" id="{6DEA6C0B-D4C0-16BA-492F-122214679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348" y="1313560"/>
            <a:ext cx="6847755" cy="423087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3ECB0987-A47E-1038-BBDE-C6C403871003}"/>
              </a:ext>
            </a:extLst>
          </p:cNvPr>
          <p:cNvSpPr>
            <a:spLocks noGrp="1"/>
          </p:cNvSpPr>
          <p:nvPr>
            <p:ph type="body" sz="quarter" idx="15"/>
          </p:nvPr>
        </p:nvSpPr>
        <p:spPr>
          <a:xfrm>
            <a:off x="310897" y="832104"/>
            <a:ext cx="4936964" cy="5414147"/>
          </a:xfrm>
        </p:spPr>
        <p:txBody>
          <a:bodyPr/>
          <a:lstStyle/>
          <a:p>
            <a:pPr>
              <a:buFont typeface="+mj-lt"/>
              <a:buAutoNum type="arabicPeriod"/>
            </a:pPr>
            <a:r>
              <a:rPr lang="en-CA" dirty="0">
                <a:solidFill>
                  <a:srgbClr val="1670FF"/>
                </a:solidFill>
                <a:latin typeface="+mj-lt"/>
              </a:rPr>
              <a:t>Select an initial channel</a:t>
            </a:r>
          </a:p>
          <a:p>
            <a:pPr lvl="1">
              <a:buFont typeface="Arial" panose="020B0604020202020204" pitchFamily="34" charset="0"/>
              <a:buChar char="•"/>
            </a:pPr>
            <a:r>
              <a:rPr lang="en-CA" dirty="0">
                <a:latin typeface="+mj-lt"/>
              </a:rPr>
              <a:t>Where will customers use your assistant?</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Select starting domain</a:t>
            </a:r>
          </a:p>
          <a:p>
            <a:pPr lvl="1">
              <a:buFont typeface="Arial" panose="020B0604020202020204" pitchFamily="34" charset="0"/>
              <a:buChar char="•"/>
            </a:pPr>
            <a:r>
              <a:rPr lang="en-CA" dirty="0">
                <a:latin typeface="+mj-lt"/>
              </a:rPr>
              <a:t>What topic domain can your assistant unify and automate?</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Outline frequent topics</a:t>
            </a:r>
          </a:p>
          <a:p>
            <a:pPr lvl="1">
              <a:buFont typeface="Arial" panose="020B0604020202020204" pitchFamily="34" charset="0"/>
              <a:buChar char="•"/>
            </a:pPr>
            <a:r>
              <a:rPr lang="en-CA" dirty="0">
                <a:latin typeface="+mj-lt"/>
              </a:rPr>
              <a:t>What are the most frequent topics which are mostly informational in nature?</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Collect content sources</a:t>
            </a:r>
          </a:p>
          <a:p>
            <a:pPr lvl="1">
              <a:buFont typeface="Arial" panose="020B0604020202020204" pitchFamily="34" charset="0"/>
              <a:buChar char="•"/>
            </a:pPr>
            <a:r>
              <a:rPr lang="en-CA" dirty="0">
                <a:latin typeface="+mj-lt"/>
              </a:rPr>
              <a:t>What help content is available to customers today?</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Plan handoff strategy</a:t>
            </a:r>
          </a:p>
          <a:p>
            <a:pPr lvl="1">
              <a:buFont typeface="Arial" panose="020B0604020202020204" pitchFamily="34" charset="0"/>
              <a:buChar char="•"/>
            </a:pPr>
            <a:r>
              <a:rPr lang="en-CA" dirty="0">
                <a:latin typeface="+mj-lt"/>
              </a:rPr>
              <a:t>How should customers be routed to human agents?</a:t>
            </a:r>
          </a:p>
          <a:p>
            <a:pPr lvl="1">
              <a:buFont typeface="Arial" panose="020B0604020202020204" pitchFamily="34" charset="0"/>
              <a:buChar char="•"/>
            </a:pPr>
            <a:endParaRPr lang="en-CA" dirty="0">
              <a:latin typeface="+mj-lt"/>
            </a:endParaRPr>
          </a:p>
          <a:p>
            <a:pPr lvl="1">
              <a:buFont typeface="Arial" panose="020B0604020202020204" pitchFamily="34" charset="0"/>
              <a:buChar char="•"/>
            </a:pPr>
            <a:endParaRPr lang="en-CA" dirty="0">
              <a:latin typeface="+mj-lt"/>
            </a:endParaRPr>
          </a:p>
        </p:txBody>
      </p:sp>
    </p:spTree>
    <p:extLst>
      <p:ext uri="{BB962C8B-B14F-4D97-AF65-F5344CB8AC3E}">
        <p14:creationId xmlns:p14="http://schemas.microsoft.com/office/powerpoint/2010/main" val="13917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Terminology You Should Know</a:t>
            </a:r>
          </a:p>
        </p:txBody>
      </p:sp>
    </p:spTree>
    <p:extLst>
      <p:ext uri="{BB962C8B-B14F-4D97-AF65-F5344CB8AC3E}">
        <p14:creationId xmlns:p14="http://schemas.microsoft.com/office/powerpoint/2010/main" val="264034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are Actions and Phrases?</a:t>
            </a:r>
          </a:p>
        </p:txBody>
      </p:sp>
      <p:sp>
        <p:nvSpPr>
          <p:cNvPr id="11" name="Text Placeholder 5">
            <a:extLst>
              <a:ext uri="{FF2B5EF4-FFF2-40B4-BE49-F238E27FC236}">
                <a16:creationId xmlns:a16="http://schemas.microsoft.com/office/drawing/2014/main" id="{0185FCFB-918F-D08F-F8B5-A5D26564E9BD}"/>
              </a:ext>
            </a:extLst>
          </p:cNvPr>
          <p:cNvSpPr>
            <a:spLocks noGrp="1"/>
          </p:cNvSpPr>
          <p:nvPr>
            <p:ph type="body" sz="quarter" idx="15"/>
          </p:nvPr>
        </p:nvSpPr>
        <p:spPr>
          <a:xfrm>
            <a:off x="402818" y="832104"/>
            <a:ext cx="5204533" cy="5414147"/>
          </a:xfrm>
        </p:spPr>
        <p:txBody>
          <a:bodyPr/>
          <a:lstStyle/>
          <a:p>
            <a:r>
              <a:rPr lang="en-US" dirty="0">
                <a:solidFill>
                  <a:srgbClr val="1670FF"/>
                </a:solidFill>
                <a:latin typeface="+mj-lt"/>
              </a:rPr>
              <a:t>An </a:t>
            </a:r>
            <a:r>
              <a:rPr lang="en-US" i="1" u="sng" dirty="0">
                <a:solidFill>
                  <a:srgbClr val="1670FF"/>
                </a:solidFill>
                <a:latin typeface="+mj-lt"/>
              </a:rPr>
              <a:t>action</a:t>
            </a:r>
            <a:r>
              <a:rPr lang="en-US" dirty="0">
                <a:solidFill>
                  <a:srgbClr val="1670FF"/>
                </a:solidFill>
                <a:latin typeface="+mj-lt"/>
              </a:rPr>
              <a:t> is a problem or a task that your customer wants to resolve</a:t>
            </a:r>
          </a:p>
          <a:p>
            <a:endParaRPr lang="en-US" dirty="0">
              <a:solidFill>
                <a:srgbClr val="1670FF"/>
              </a:solidFill>
              <a:latin typeface="+mj-lt"/>
            </a:endParaRPr>
          </a:p>
          <a:p>
            <a:r>
              <a:rPr lang="en-US" i="1" u="sng" dirty="0">
                <a:latin typeface="+mj-lt"/>
              </a:rPr>
              <a:t>Phrases</a:t>
            </a:r>
            <a:r>
              <a:rPr lang="en-US" dirty="0">
                <a:latin typeface="+mj-lt"/>
              </a:rPr>
              <a:t> are what customers type or say </a:t>
            </a:r>
            <a:r>
              <a:rPr lang="en-CA" dirty="0">
                <a:latin typeface="+mj-lt"/>
              </a:rPr>
              <a:t>to start an </a:t>
            </a:r>
            <a:r>
              <a:rPr lang="en-CA" i="1" u="sng" dirty="0">
                <a:latin typeface="+mj-lt"/>
              </a:rPr>
              <a:t>action</a:t>
            </a:r>
          </a:p>
          <a:p>
            <a:endParaRPr lang="en-CA" dirty="0">
              <a:latin typeface="+mj-lt"/>
            </a:endParaRPr>
          </a:p>
          <a:p>
            <a:r>
              <a:rPr lang="en-CA" dirty="0">
                <a:latin typeface="+mj-lt"/>
              </a:rPr>
              <a:t>Add multiple </a:t>
            </a:r>
            <a:r>
              <a:rPr lang="en-CA" i="1" u="sng" dirty="0">
                <a:latin typeface="+mj-lt"/>
              </a:rPr>
              <a:t>phrases</a:t>
            </a:r>
            <a:r>
              <a:rPr lang="en-CA" dirty="0">
                <a:latin typeface="+mj-lt"/>
              </a:rPr>
              <a:t> to better train your assistant to recognize what customers want</a:t>
            </a:r>
          </a:p>
        </p:txBody>
      </p:sp>
      <p:pic>
        <p:nvPicPr>
          <p:cNvPr id="13" name="Picture 12">
            <a:extLst>
              <a:ext uri="{FF2B5EF4-FFF2-40B4-BE49-F238E27FC236}">
                <a16:creationId xmlns:a16="http://schemas.microsoft.com/office/drawing/2014/main" id="{68223809-DE45-9C5E-6B8C-C0C8C72B5EDD}"/>
              </a:ext>
            </a:extLst>
          </p:cNvPr>
          <p:cNvPicPr>
            <a:picLocks noChangeAspect="1"/>
          </p:cNvPicPr>
          <p:nvPr/>
        </p:nvPicPr>
        <p:blipFill>
          <a:blip r:embed="rId2"/>
          <a:stretch>
            <a:fillRect/>
          </a:stretch>
        </p:blipFill>
        <p:spPr>
          <a:xfrm>
            <a:off x="6871313" y="935510"/>
            <a:ext cx="3863363" cy="1321529"/>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7DE5192A-9349-B34B-1894-B378D1EF41ED}"/>
              </a:ext>
            </a:extLst>
          </p:cNvPr>
          <p:cNvPicPr>
            <a:picLocks noChangeAspect="1"/>
          </p:cNvPicPr>
          <p:nvPr/>
        </p:nvPicPr>
        <p:blipFill>
          <a:blip r:embed="rId3"/>
          <a:stretch>
            <a:fillRect/>
          </a:stretch>
        </p:blipFill>
        <p:spPr>
          <a:xfrm>
            <a:off x="745173" y="3288266"/>
            <a:ext cx="4252255" cy="3176258"/>
          </a:xfrm>
          <a:prstGeom prst="rect">
            <a:avLst/>
          </a:prstGeom>
        </p:spPr>
      </p:pic>
      <p:pic>
        <p:nvPicPr>
          <p:cNvPr id="23" name="Picture 22">
            <a:extLst>
              <a:ext uri="{FF2B5EF4-FFF2-40B4-BE49-F238E27FC236}">
                <a16:creationId xmlns:a16="http://schemas.microsoft.com/office/drawing/2014/main" id="{95DB0C9C-7C7B-EDE5-076C-A105660D7F6B}"/>
              </a:ext>
            </a:extLst>
          </p:cNvPr>
          <p:cNvPicPr>
            <a:picLocks noChangeAspect="1"/>
          </p:cNvPicPr>
          <p:nvPr/>
        </p:nvPicPr>
        <p:blipFill>
          <a:blip r:embed="rId4"/>
          <a:stretch>
            <a:fillRect/>
          </a:stretch>
        </p:blipFill>
        <p:spPr>
          <a:xfrm>
            <a:off x="6712714" y="2549987"/>
            <a:ext cx="4180562" cy="384611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0651693"/>
      </p:ext>
    </p:extLst>
  </p:cSld>
  <p:clrMapOvr>
    <a:masterClrMapping/>
  </p:clrMapOvr>
</p:sld>
</file>

<file path=ppt/theme/theme1.xml><?xml version="1.0" encoding="utf-8"?>
<a:theme xmlns:a="http://schemas.openxmlformats.org/drawingml/2006/main" name="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2.xml><?xml version="1.0" encoding="utf-8"?>
<a:theme xmlns:a="http://schemas.openxmlformats.org/drawingml/2006/main" name="1_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1_New IBM template</Template>
  <TotalTime>13094</TotalTime>
  <Words>2118</Words>
  <Application>Microsoft Office PowerPoint</Application>
  <PresentationFormat>Widescreen</PresentationFormat>
  <Paragraphs>223</Paragraphs>
  <Slides>58</Slides>
  <Notes>14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58</vt:i4>
      </vt:variant>
    </vt:vector>
  </HeadingPairs>
  <TitlesOfParts>
    <vt:vector size="67" baseType="lpstr">
      <vt:lpstr>MS PGothic</vt:lpstr>
      <vt:lpstr>.AppleSystemUIFont</vt:lpstr>
      <vt:lpstr>Arial</vt:lpstr>
      <vt:lpstr>Calibri</vt:lpstr>
      <vt:lpstr>Consolas</vt:lpstr>
      <vt:lpstr>IBM Plex Sans</vt:lpstr>
      <vt:lpstr>Wingdings</vt:lpstr>
      <vt:lpstr>2021 Layouts</vt:lpstr>
      <vt:lpstr>1_2021 Layouts</vt:lpstr>
      <vt:lpstr>Build a Watson AI Chatbot from Db2</vt:lpstr>
      <vt:lpstr>Agenda</vt:lpstr>
      <vt:lpstr>Overview of Watsonx Assistant</vt:lpstr>
      <vt:lpstr>What is Watsonx Assistant?</vt:lpstr>
      <vt:lpstr>How Does It Work?</vt:lpstr>
      <vt:lpstr>Planning Your Assistant</vt:lpstr>
      <vt:lpstr>Before building an assistant…</vt:lpstr>
      <vt:lpstr>Terminology You Should Know</vt:lpstr>
      <vt:lpstr>What are Actions and Phrases?</vt:lpstr>
      <vt:lpstr>What are Steps and Conditions?</vt:lpstr>
      <vt:lpstr>Let’s Build a Chatbot</vt:lpstr>
      <vt:lpstr>Demo Example – ConnectMe Inc. </vt:lpstr>
      <vt:lpstr>Create Watsonx Assistant Instance</vt:lpstr>
      <vt:lpstr>Create Watsonx Assistant</vt:lpstr>
      <vt:lpstr>Customize Web Chat</vt:lpstr>
      <vt:lpstr>Create Action From Scratch and Set Initial Phrase</vt:lpstr>
      <vt:lpstr>Add More Example Phrases</vt:lpstr>
      <vt:lpstr>Create First Step</vt:lpstr>
      <vt:lpstr>Add Custom Response Options</vt:lpstr>
      <vt:lpstr>Create Another Clarification Step</vt:lpstr>
      <vt:lpstr>Add Condition</vt:lpstr>
      <vt:lpstr>Create an Agent Handoff Step</vt:lpstr>
      <vt:lpstr>Connect to Agent</vt:lpstr>
      <vt:lpstr>Create Final Response Step</vt:lpstr>
      <vt:lpstr>Edit Response in JSON View</vt:lpstr>
      <vt:lpstr>End the Action</vt:lpstr>
      <vt:lpstr>Use Visualization Tool</vt:lpstr>
      <vt:lpstr>Preview Your Action</vt:lpstr>
      <vt:lpstr>Integrate with Db2</vt:lpstr>
      <vt:lpstr>Create Table</vt:lpstr>
      <vt:lpstr>Create REST Server</vt:lpstr>
      <vt:lpstr>Create Service Commander Definition to Start Server</vt:lpstr>
      <vt:lpstr>Create OpenAPI Specification (in JSON format)</vt:lpstr>
      <vt:lpstr>Test OpenAPI Specification</vt:lpstr>
      <vt:lpstr>Build Custom Extension in Catelog</vt:lpstr>
      <vt:lpstr>Import OpenAPI Specification</vt:lpstr>
      <vt:lpstr>Add Extension to Watsonx Assistant</vt:lpstr>
      <vt:lpstr>Create New Action with Initial Step</vt:lpstr>
      <vt:lpstr>Create Step with Extension</vt:lpstr>
      <vt:lpstr>Create Success and Failure Steps</vt:lpstr>
      <vt:lpstr>Preview Your Action</vt:lpstr>
      <vt:lpstr>Duplicate Action and Update Phrase + Initial Step</vt:lpstr>
      <vt:lpstr>Create Clarification Step</vt:lpstr>
      <vt:lpstr>Create Step with Extension</vt:lpstr>
      <vt:lpstr>Create Final Step</vt:lpstr>
      <vt:lpstr>Preview Your Action</vt:lpstr>
      <vt:lpstr>Next Steps</vt:lpstr>
      <vt:lpstr>Add More Actions with Templates</vt:lpstr>
      <vt:lpstr>Adjust Default Actions</vt:lpstr>
      <vt:lpstr>Adjust Global Settings</vt:lpstr>
      <vt:lpstr>Search Integration with Watson Discovery</vt:lpstr>
      <vt:lpstr>Any Questions?</vt:lpstr>
      <vt:lpstr>PowerPoint Presentation</vt:lpstr>
      <vt:lpstr>PowerPoint Presentation</vt:lpstr>
      <vt:lpstr>PowerPoint Presentation</vt:lpstr>
      <vt:lpstr>PowerPoint Presentation</vt:lpstr>
      <vt:lpstr>Special notices</vt:lpstr>
      <vt:lpstr>Special notices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Alison Butterill</dc:creator>
  <cp:lastModifiedBy>Sanjula Ganepola</cp:lastModifiedBy>
  <cp:revision>242</cp:revision>
  <dcterms:created xsi:type="dcterms:W3CDTF">2021-01-11T03:24:53Z</dcterms:created>
  <dcterms:modified xsi:type="dcterms:W3CDTF">2025-01-30T02:02:32Z</dcterms:modified>
</cp:coreProperties>
</file>